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handoutMasterIdLst>
    <p:handoutMasterId r:id="rId94"/>
  </p:handoutMasterIdLst>
  <p:sldIdLst>
    <p:sldId id="256" r:id="rId3"/>
    <p:sldId id="257" r:id="rId4"/>
    <p:sldId id="351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344" r:id="rId29"/>
    <p:sldId id="281" r:id="rId30"/>
    <p:sldId id="345" r:id="rId31"/>
    <p:sldId id="282" r:id="rId32"/>
    <p:sldId id="349" r:id="rId33"/>
    <p:sldId id="350" r:id="rId34"/>
    <p:sldId id="338" r:id="rId35"/>
    <p:sldId id="283" r:id="rId36"/>
    <p:sldId id="284" r:id="rId37"/>
    <p:sldId id="285" r:id="rId38"/>
    <p:sldId id="339" r:id="rId39"/>
    <p:sldId id="286" r:id="rId40"/>
    <p:sldId id="287" r:id="rId41"/>
    <p:sldId id="288" r:id="rId42"/>
    <p:sldId id="289" r:id="rId43"/>
    <p:sldId id="340" r:id="rId44"/>
    <p:sldId id="290" r:id="rId45"/>
    <p:sldId id="341" r:id="rId46"/>
    <p:sldId id="291" r:id="rId47"/>
    <p:sldId id="292" r:id="rId48"/>
    <p:sldId id="293" r:id="rId49"/>
    <p:sldId id="294" r:id="rId50"/>
    <p:sldId id="295" r:id="rId51"/>
    <p:sldId id="296" r:id="rId52"/>
    <p:sldId id="297" r:id="rId53"/>
    <p:sldId id="298" r:id="rId54"/>
    <p:sldId id="354" r:id="rId55"/>
    <p:sldId id="355" r:id="rId56"/>
    <p:sldId id="356" r:id="rId57"/>
    <p:sldId id="357" r:id="rId58"/>
    <p:sldId id="352" r:id="rId59"/>
    <p:sldId id="353" r:id="rId60"/>
    <p:sldId id="358" r:id="rId61"/>
    <p:sldId id="299" r:id="rId62"/>
    <p:sldId id="300" r:id="rId63"/>
    <p:sldId id="301" r:id="rId64"/>
    <p:sldId id="302" r:id="rId65"/>
    <p:sldId id="303" r:id="rId66"/>
    <p:sldId id="304" r:id="rId67"/>
    <p:sldId id="305" r:id="rId68"/>
    <p:sldId id="306" r:id="rId69"/>
    <p:sldId id="307" r:id="rId70"/>
    <p:sldId id="308" r:id="rId71"/>
    <p:sldId id="309" r:id="rId72"/>
    <p:sldId id="310" r:id="rId73"/>
    <p:sldId id="311" r:id="rId74"/>
    <p:sldId id="312" r:id="rId75"/>
    <p:sldId id="313" r:id="rId76"/>
    <p:sldId id="314" r:id="rId77"/>
    <p:sldId id="315" r:id="rId78"/>
    <p:sldId id="316" r:id="rId79"/>
    <p:sldId id="317" r:id="rId80"/>
    <p:sldId id="318" r:id="rId81"/>
    <p:sldId id="319" r:id="rId82"/>
    <p:sldId id="320" r:id="rId83"/>
    <p:sldId id="324" r:id="rId84"/>
    <p:sldId id="325" r:id="rId85"/>
    <p:sldId id="326" r:id="rId86"/>
    <p:sldId id="327" r:id="rId87"/>
    <p:sldId id="328" r:id="rId88"/>
    <p:sldId id="329" r:id="rId89"/>
    <p:sldId id="330" r:id="rId90"/>
    <p:sldId id="331" r:id="rId91"/>
    <p:sldId id="332" r:id="rId92"/>
    <p:sldId id="359" r:id="rId9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0"/>
  </p:normalViewPr>
  <p:slideViewPr>
    <p:cSldViewPr>
      <p:cViewPr varScale="1">
        <p:scale>
          <a:sx n="99" d="100"/>
          <a:sy n="99" d="100"/>
        </p:scale>
        <p:origin x="2508" y="306"/>
      </p:cViewPr>
      <p:guideLst>
        <p:guide orient="horz" pos="22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6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presProps" Target="presProps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026">
            <a:extLst>
              <a:ext uri="{FF2B5EF4-FFF2-40B4-BE49-F238E27FC236}">
                <a16:creationId xmlns:a16="http://schemas.microsoft.com/office/drawing/2014/main" id="{8066E835-5002-F869-81DD-70A9C4F760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1027">
            <a:extLst>
              <a:ext uri="{FF2B5EF4-FFF2-40B4-BE49-F238E27FC236}">
                <a16:creationId xmlns:a16="http://schemas.microsoft.com/office/drawing/2014/main" id="{AF2D5258-26FA-79D1-C544-D53DF383C96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2" name="Rectangle 1028">
            <a:extLst>
              <a:ext uri="{FF2B5EF4-FFF2-40B4-BE49-F238E27FC236}">
                <a16:creationId xmlns:a16="http://schemas.microsoft.com/office/drawing/2014/main" id="{41CF938B-68CC-90F6-DE52-643614643A2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3" name="Rectangle 1029">
            <a:extLst>
              <a:ext uri="{FF2B5EF4-FFF2-40B4-BE49-F238E27FC236}">
                <a16:creationId xmlns:a16="http://schemas.microsoft.com/office/drawing/2014/main" id="{8C624B69-F9E4-4457-9E81-DFE00B61122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A76E581-123D-4A3D-8A7D-1596D05F40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FB2F82-A613-CB43-0EB5-8D639DF84A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98A1CE-7D94-DC5F-A501-728320790F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A8FE1A-6580-5876-0C45-0D0A327876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E31B9-ABE8-4F17-A8E3-24A4472A79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0312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2CE67B-0B62-B8D2-4847-1B2EEBBA1C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43E504-EE17-A229-C14F-6B7A0D90F8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3882B5-FEA9-740D-95A2-F6F8306ECB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10463-30B7-4C92-B9E5-A6F633CD29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3271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8A26512-FB3F-EB3B-7B1C-A413375D76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7D0640-81B5-FBFD-DAFE-ABC0D83C76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AB5939-6B80-B18D-3561-1CEC2F13C6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65D4F-1B1F-48D2-9379-2342ACDE54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6020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839788-BF27-5E7C-8A20-6242E8500F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EF8326-FC1C-68A4-826C-7D67F22580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20A032-0177-21CD-597D-66B355A42C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A4AAB-349B-4DAE-9B8B-9C96D17BA4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6633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4E5516-7055-26D6-004B-FE700EACD8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51609D-B934-F729-FA5F-1BFE8B9C70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59563D-DA20-21F5-BE66-12F0C3085E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B7BB0-A4C0-4A5C-914D-47A8016B6F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786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840ECA1-12A3-C920-8109-9E508FCE89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C37EBC-6D7A-59B9-B584-F5BB055F2C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1A7D3A-48A9-7163-A96D-3ABF53FDCA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9EC7F-66C5-49AF-99E0-8329D8EC1B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1125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20298B-2588-298E-21A4-D1F81F61DD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9F7481-F255-1F2F-AED6-202586D57E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0D8F76-7600-3A09-D508-7627C19825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91447-BF3B-4941-B107-38D3FCE439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7514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4C9D82C-BE5D-C2BD-6BEE-8C9BF60A31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BBC1263-8B3D-1186-7B0F-739BBBEB72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AEF8E05-1FDC-6C0E-0B2F-7D14417134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5BD89-16FA-40B6-B1AF-4F1C8E069A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0030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5E0197A-9B77-E665-EF82-2DDC6BD4E7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6224927-AC3C-0D73-1C34-C9703D757A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F4143C4-69D5-899A-7722-521CEC63BE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2AA67-848E-47FD-BB0E-9F8D1E9835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58215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16BCA4D-8858-77C1-C764-7AED211F5B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C8FF632-7A0C-1132-C14C-B6B0BE4895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2615FF9-BBE0-CBFE-5EBA-451F5B9C1B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284AC-BB8F-4A5A-B87C-497D63A7BE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5902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99F819-1CBD-2C83-30A8-1F66B982DB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BCE4FF-013F-25EF-2919-E329902BDB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D2C3B3-8EE8-A623-F658-37B8682E07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8C050-54D6-4302-BD91-38B5B4454C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5020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D5D4B2-9957-21BB-0D63-02740B7994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73B3AC-630A-8F75-6152-67978ED2FC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6DA5F2-2E2E-FA9C-528F-9DF70AB5E1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4FA64-918C-4DDF-9BF3-E2DF7CAE97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48193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65BF4C-0F98-0AF2-7405-80D3DAD293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455251-9DA4-7097-C9BF-C7EC78B706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EFD21A-7796-7341-E4CF-4F3D646384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1D302-9E99-43F8-9D4A-B856AF1232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67013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D0FA269-C19A-CAFB-6791-865FEFDB9D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843989-7CFD-C528-E3DF-9D9994DEAE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C62D21-7E22-21D2-797A-AC8345024D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C9C12-F8BE-45CA-B5C0-FBEC90E616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8883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4FEB10-C0B3-F22E-FB09-8D7257DFAF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AE15F6-6B63-E820-E15F-5D5AF7A7D4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FA8867-45FC-E2FE-4DE4-7195276AAC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5FB1B-8A98-4FD6-9DB9-5D0B9F63B4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0922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9BA5B50-9026-E0F2-3955-E5A31CDB77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BC87C8-E5A7-47BC-D59C-FBC59B5CFF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5A8719-4C9A-C42A-5447-2CB7DEA369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41FA7-598F-4847-A9FC-E9243509D5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6365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B17120-D320-D574-0E65-1675D28A43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D59EFA-5A23-36A8-2ADA-362091C4D3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42FCCB-0E2D-4AFD-DC8D-C30DB52949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792B5-DBFD-4906-ABA7-8361BC161C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1707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BB801AA-0340-C052-04F4-561E3C285C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88CD932-C1F6-CC5F-AFDE-99B0F0D2B2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7D5042B-272D-53D6-7C89-53B3DE6D2F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52EFE-E311-4672-9C30-244FBDFAD9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5410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DCA8A77-A4BB-74AC-AEE1-64A921E397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BA87AD8-B416-2FA7-7E0C-68C9A26640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7ACE1D7-9D18-8772-3F4A-650AA93E8E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C4F16-3AB2-4410-92D1-A14F71516F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7141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ABBD912-1790-F325-0C69-C70CFBD12C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D4FBA2E-47C9-F0B6-1FB7-81C2894AEE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24AD825-4299-D056-1055-DF8998B6F3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58B6A-13AC-4C39-B2B4-497AC1AE73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5593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9E1D2E-A4F6-F1E4-2639-65C12BDFA8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0BAFC4-9FFD-DFF7-07A5-6C366E5382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D90C3B-FA93-7A19-4A3B-21EABF6032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5E94E-2293-4B8B-84D0-BA2BA8AF33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6442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A1D111-3B4E-76DF-6001-A91A9C0E3B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DDAD56-044A-2C0A-D369-5BE55D312D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A74A38-FA30-97E8-61D7-5D0DB52AB2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1185-3460-4BE7-BF5D-14DA98D74E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0911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79081B9-D804-57AE-A093-F40238C5A5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86B2C1A-EA9F-13A7-7061-8955B39ADE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A14774C-7966-5C06-DAF0-247BF6F141F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30AD3D7-8857-875B-DB07-3987093D928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08E063C-36E6-52DD-C78D-BB8185F898C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E87D95E-3992-46A2-AF80-65BA0A242E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2BE1596-E8D1-65AA-DEAD-1D5894B5AB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197AE4D-79FF-66BE-5C31-229F7FA513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4692" name="Rectangle 4">
            <a:extLst>
              <a:ext uri="{FF2B5EF4-FFF2-40B4-BE49-F238E27FC236}">
                <a16:creationId xmlns:a16="http://schemas.microsoft.com/office/drawing/2014/main" id="{67A43AA7-9984-1194-7B39-4E0655BDE3A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3" name="Rectangle 5">
            <a:extLst>
              <a:ext uri="{FF2B5EF4-FFF2-40B4-BE49-F238E27FC236}">
                <a16:creationId xmlns:a16="http://schemas.microsoft.com/office/drawing/2014/main" id="{1ADCECC0-347B-2694-3AEB-C8A657BAA12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4" name="Rectangle 6">
            <a:extLst>
              <a:ext uri="{FF2B5EF4-FFF2-40B4-BE49-F238E27FC236}">
                <a16:creationId xmlns:a16="http://schemas.microsoft.com/office/drawing/2014/main" id="{2B77A218-DB98-7E53-42E3-AE117B9DBC6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0CA3A02-9180-4129-9B22-140A5413E3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5.jpe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37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hyperlink" Target="mailto:pdflan@catholicapologetics.or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catholicapologetics.org/ap050000.htm" TargetMode="External"/><Relationship Id="rId4" Type="http://schemas.openxmlformats.org/officeDocument/2006/relationships/hyperlink" Target="http://www.catholicapologetics.org/CBANotes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>
            <a:extLst>
              <a:ext uri="{FF2B5EF4-FFF2-40B4-BE49-F238E27FC236}">
                <a16:creationId xmlns:a16="http://schemas.microsoft.com/office/drawing/2014/main" id="{F63F5875-150C-552E-7CA4-EDD23EB10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57200"/>
            <a:ext cx="7092950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latin typeface="Arial" panose="020B0604020202020204" pitchFamily="34" charset="0"/>
              </a:rPr>
              <a:t>TRUTH HANDLING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latin typeface="Arial" panose="020B0604020202020204" pitchFamily="34" charset="0"/>
              </a:rPr>
              <a:t>AND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latin typeface="Arial" panose="020B0604020202020204" pitchFamily="34" charset="0"/>
              </a:rPr>
              <a:t>TEACHING AUTHORITY</a:t>
            </a:r>
          </a:p>
        </p:txBody>
      </p:sp>
      <p:pic>
        <p:nvPicPr>
          <p:cNvPr id="4099" name="Picture 5" descr="apostles">
            <a:extLst>
              <a:ext uri="{FF2B5EF4-FFF2-40B4-BE49-F238E27FC236}">
                <a16:creationId xmlns:a16="http://schemas.microsoft.com/office/drawing/2014/main" id="{74B73950-B5A7-CB14-6631-6CE9FD6A4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743200"/>
            <a:ext cx="25193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8" descr="peter1">
            <a:extLst>
              <a:ext uri="{FF2B5EF4-FFF2-40B4-BE49-F238E27FC236}">
                <a16:creationId xmlns:a16="http://schemas.microsoft.com/office/drawing/2014/main" id="{3B7CE7F0-8444-5892-E96F-1B759CC20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657600"/>
            <a:ext cx="8858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9">
            <a:extLst>
              <a:ext uri="{FF2B5EF4-FFF2-40B4-BE49-F238E27FC236}">
                <a16:creationId xmlns:a16="http://schemas.microsoft.com/office/drawing/2014/main" id="{9DE409B4-07F2-A25A-573C-FF03D6F0D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3962400"/>
            <a:ext cx="1827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Matthew 16</a:t>
            </a:r>
          </a:p>
        </p:txBody>
      </p:sp>
      <p:sp>
        <p:nvSpPr>
          <p:cNvPr id="4102" name="Text Box 10">
            <a:extLst>
              <a:ext uri="{FF2B5EF4-FFF2-40B4-BE49-F238E27FC236}">
                <a16:creationId xmlns:a16="http://schemas.microsoft.com/office/drawing/2014/main" id="{EAFE61EE-4D13-CD5A-BCBF-CD55AE1E0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3388" y="5715000"/>
            <a:ext cx="1827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Matthew 18</a:t>
            </a:r>
          </a:p>
        </p:txBody>
      </p:sp>
      <p:sp>
        <p:nvSpPr>
          <p:cNvPr id="4103" name="Text Box 11">
            <a:extLst>
              <a:ext uri="{FF2B5EF4-FFF2-40B4-BE49-F238E27FC236}">
                <a16:creationId xmlns:a16="http://schemas.microsoft.com/office/drawing/2014/main" id="{5B56B413-C41F-917F-0F93-F37B436F8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324600"/>
            <a:ext cx="3657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© 1985 – 2013, Robert Schihl and Paul Flanagan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id="{478A84C4-441D-70FD-D31B-65D698E0B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192088"/>
            <a:ext cx="8456613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It is not uncommon that the apostles are simply </a:t>
            </a:r>
            <a:r>
              <a:rPr lang="en-US" altLang="en-US" sz="2400" b="1">
                <a:solidFill>
                  <a:srgbClr val="CC3300"/>
                </a:solidFill>
                <a:latin typeface="Arial" panose="020B0604020202020204" pitchFamily="34" charset="0"/>
              </a:rPr>
              <a:t>referred to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CC3300"/>
                </a:solidFill>
                <a:latin typeface="Arial" panose="020B0604020202020204" pitchFamily="34" charset="0"/>
              </a:rPr>
              <a:t>as Peter and "his companions" or "the apostles."</a:t>
            </a:r>
            <a:r>
              <a:rPr lang="en-US" altLang="en-US" sz="2400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Acts 2:37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... they asked</a:t>
            </a:r>
            <a:r>
              <a:rPr lang="en-US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Peter</a:t>
            </a:r>
            <a:r>
              <a:rPr lang="en-US" altLang="en-US" sz="2400">
                <a:latin typeface="Arial" panose="020B0604020202020204" pitchFamily="34" charset="0"/>
              </a:rPr>
              <a:t> and the other apostles, "What are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we to do, my brothers?"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Luke 9:32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</a:t>
            </a:r>
            <a:r>
              <a:rPr lang="en-US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Peter</a:t>
            </a:r>
            <a:r>
              <a:rPr lang="en-US" altLang="en-US" sz="2400">
                <a:latin typeface="Arial" panose="020B0604020202020204" pitchFamily="34" charset="0"/>
              </a:rPr>
              <a:t> and his companions had been overcome by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sleep ...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Acts 5:29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But </a:t>
            </a:r>
            <a:r>
              <a:rPr lang="en-US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Peter</a:t>
            </a:r>
            <a:r>
              <a:rPr lang="en-US" altLang="en-US" sz="2400" b="1">
                <a:latin typeface="Arial" panose="020B0604020202020204" pitchFamily="34" charset="0"/>
              </a:rPr>
              <a:t> </a:t>
            </a:r>
            <a:r>
              <a:rPr lang="en-US" altLang="en-US" sz="2400">
                <a:latin typeface="Arial" panose="020B0604020202020204" pitchFamily="34" charset="0"/>
              </a:rPr>
              <a:t>and the apostles said in reply, "We must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obey God rather than men."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C2936BAE-DF12-9393-76AB-E35A9A8A7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117475"/>
            <a:ext cx="8772525" cy="666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In light of the special calling on his life, the sacred authors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refer to </a:t>
            </a:r>
            <a:r>
              <a:rPr lang="en-US" altLang="en-US" sz="2400" b="1">
                <a:solidFill>
                  <a:srgbClr val="CC3300"/>
                </a:solidFill>
                <a:latin typeface="Arial" panose="020B0604020202020204" pitchFamily="34" charset="0"/>
              </a:rPr>
              <a:t>Peter as being singled out and being shown signs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CC3300"/>
                </a:solidFill>
                <a:latin typeface="Arial" panose="020B0604020202020204" pitchFamily="34" charset="0"/>
              </a:rPr>
              <a:t>of respect</a:t>
            </a:r>
            <a:r>
              <a:rPr lang="en-US" altLang="en-US" sz="2400">
                <a:solidFill>
                  <a:srgbClr val="CC3300"/>
                </a:solidFill>
                <a:latin typeface="Arial" panose="020B0604020202020204" pitchFamily="34" charset="0"/>
              </a:rPr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John 20:3-8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So </a:t>
            </a:r>
            <a:r>
              <a:rPr lang="en-US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Peter</a:t>
            </a:r>
            <a:r>
              <a:rPr lang="en-US" altLang="en-US" sz="2400">
                <a:latin typeface="Arial" panose="020B0604020202020204" pitchFamily="34" charset="0"/>
              </a:rPr>
              <a:t> and the other disciple went out and came to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the tomb. They both ran, but the other disciple ran faster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than Peter and arrived at the tomb first, ... but did not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go in. When Simon Peter arrived after him, he went into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the tomb and saw the burial cloths ... Then the other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disciple also went in, the one who had arrived at the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tomb first ...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John 21:15-17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Jesus said to </a:t>
            </a:r>
            <a:r>
              <a:rPr lang="en-US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Simon Peter</a:t>
            </a:r>
            <a:r>
              <a:rPr lang="en-US" altLang="en-US" sz="2400">
                <a:latin typeface="Arial" panose="020B0604020202020204" pitchFamily="34" charset="0"/>
              </a:rPr>
              <a:t>, "Simon, son of John, do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you love me more than these?" He said to him, "Yes,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Lord, you know that I love you." He said to him,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"Feed my lambs" ... "Tend my sheep." ... "Feed my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sheep."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6A98F78E-CA19-275C-E6B4-5B38A21B0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268288"/>
            <a:ext cx="8669338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In Paul's letters, </a:t>
            </a:r>
            <a:r>
              <a:rPr lang="en-US" altLang="en-US" sz="2400" b="1">
                <a:solidFill>
                  <a:srgbClr val="CC3300"/>
                </a:solidFill>
                <a:latin typeface="Arial" panose="020B0604020202020204" pitchFamily="34" charset="0"/>
              </a:rPr>
              <a:t>Peter is called the first witness to the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CC3300"/>
                </a:solidFill>
                <a:latin typeface="Arial" panose="020B0604020202020204" pitchFamily="34" charset="0"/>
              </a:rPr>
              <a:t>Resurrection</a:t>
            </a:r>
            <a:r>
              <a:rPr lang="en-US" altLang="en-US" sz="2400">
                <a:solidFill>
                  <a:srgbClr val="CC3300"/>
                </a:solidFill>
                <a:latin typeface="Arial" panose="020B0604020202020204" pitchFamily="34" charset="0"/>
              </a:rPr>
              <a:t>.</a:t>
            </a:r>
            <a:r>
              <a:rPr lang="en-US" altLang="en-US" sz="2400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1 Corinthians 15:3-5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... Christ died ... was buried ... was raised on the third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day ... that he appeared to </a:t>
            </a:r>
            <a:r>
              <a:rPr lang="en-US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Kephas</a:t>
            </a:r>
            <a:r>
              <a:rPr lang="en-US" altLang="en-US" sz="2400">
                <a:latin typeface="Arial" panose="020B0604020202020204" pitchFamily="34" charset="0"/>
              </a:rPr>
              <a:t>, then to the Twelve.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Paul repeatedly call </a:t>
            </a:r>
            <a:r>
              <a:rPr lang="en-US" altLang="en-US" sz="2400" b="1">
                <a:solidFill>
                  <a:srgbClr val="CC3300"/>
                </a:solidFill>
                <a:latin typeface="Arial" panose="020B0604020202020204" pitchFamily="34" charset="0"/>
              </a:rPr>
              <a:t>Peter "Kephas," the name given him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CC3300"/>
                </a:solidFill>
                <a:latin typeface="Arial" panose="020B0604020202020204" pitchFamily="34" charset="0"/>
              </a:rPr>
              <a:t>by Christ.</a:t>
            </a:r>
            <a:r>
              <a:rPr lang="en-US" altLang="en-US" sz="2400">
                <a:solidFill>
                  <a:srgbClr val="CC3300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CC33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Galatians 1:18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Then after three years I went up to Jerusalem to confer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with </a:t>
            </a:r>
            <a:r>
              <a:rPr lang="en-US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Kephas</a:t>
            </a:r>
            <a:r>
              <a:rPr lang="en-US" altLang="en-US" sz="2400">
                <a:latin typeface="Arial" panose="020B0604020202020204" pitchFamily="34" charset="0"/>
              </a:rPr>
              <a:t> and remained with him for fifteen days.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60644872-EF83-E921-FC4A-BAD4AD95E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1920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6AE0A3EE-ECB4-6A40-E345-F394052F6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152400"/>
            <a:ext cx="8656638" cy="666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Galatians 2:9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James and </a:t>
            </a:r>
            <a:r>
              <a:rPr lang="en-US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Kephas</a:t>
            </a:r>
            <a:r>
              <a:rPr lang="en-US" altLang="en-US" sz="2400">
                <a:latin typeface="Arial" panose="020B0604020202020204" pitchFamily="34" charset="0"/>
              </a:rPr>
              <a:t> and John, who were reputed to be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pillars, gave me and Barnabas their right hands in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partnership ...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Galatians 2:11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And when </a:t>
            </a:r>
            <a:r>
              <a:rPr lang="en-US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Kephas</a:t>
            </a:r>
            <a:r>
              <a:rPr lang="en-US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>
                <a:latin typeface="Arial" panose="020B0604020202020204" pitchFamily="34" charset="0"/>
              </a:rPr>
              <a:t>came to Antioch, I opposed him ...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Galatians 2:14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... I said to </a:t>
            </a:r>
            <a:r>
              <a:rPr lang="en-US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Kephas</a:t>
            </a:r>
            <a:r>
              <a:rPr lang="en-US" altLang="en-US" sz="2400">
                <a:latin typeface="Arial" panose="020B0604020202020204" pitchFamily="34" charset="0"/>
              </a:rPr>
              <a:t> in front of all ...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1 Corinthians 1:12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I mean that each of you is saying, "I belong to Paul,"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... "I belong to </a:t>
            </a:r>
            <a:r>
              <a:rPr lang="en-US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Kephas</a:t>
            </a:r>
            <a:r>
              <a:rPr lang="en-US" altLang="en-US" sz="2400">
                <a:latin typeface="Arial" panose="020B0604020202020204" pitchFamily="34" charset="0"/>
              </a:rPr>
              <a:t>," ...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1 Corinthians 3:22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Paul or Apollos or </a:t>
            </a:r>
            <a:r>
              <a:rPr lang="en-US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Kephas</a:t>
            </a:r>
            <a:r>
              <a:rPr lang="en-US" altLang="en-US" sz="2400">
                <a:latin typeface="Arial" panose="020B0604020202020204" pitchFamily="34" charset="0"/>
              </a:rPr>
              <a:t>, or the world or life or death,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or the present or the future: all belong to you ...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0B6E5BBE-8C0F-D6D1-9D06-585673D8D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192088"/>
            <a:ext cx="848836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1 Corinthians 9:5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Do we not have the right to take along a Christian wife,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 as do the rest of the apostles, and the brothers of the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Lord, and </a:t>
            </a:r>
            <a:r>
              <a:rPr lang="en-US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Kephas</a:t>
            </a:r>
            <a:r>
              <a:rPr lang="en-US" altLang="en-US" sz="2400">
                <a:latin typeface="Arial" panose="020B0604020202020204" pitchFamily="34" charset="0"/>
              </a:rPr>
              <a:t>? </a:t>
            </a:r>
          </a:p>
        </p:txBody>
      </p:sp>
      <p:sp>
        <p:nvSpPr>
          <p:cNvPr id="17411" name="Text Box 4">
            <a:extLst>
              <a:ext uri="{FF2B5EF4-FFF2-40B4-BE49-F238E27FC236}">
                <a16:creationId xmlns:a16="http://schemas.microsoft.com/office/drawing/2014/main" id="{9F03BADB-A740-D2BF-E535-BD4A3A255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32025"/>
            <a:ext cx="9082088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Luke, in the Acts of the Apostles, clearly </a:t>
            </a:r>
            <a:r>
              <a:rPr lang="en-US" altLang="en-US" sz="2400" b="1">
                <a:solidFill>
                  <a:srgbClr val="CC3300"/>
                </a:solidFill>
                <a:latin typeface="Arial" panose="020B0604020202020204" pitchFamily="34" charset="0"/>
              </a:rPr>
              <a:t>acknowledges Peter's leadership role</a:t>
            </a:r>
            <a:r>
              <a:rPr lang="en-US" altLang="en-US" sz="2400">
                <a:solidFill>
                  <a:srgbClr val="CC3300"/>
                </a:solidFill>
                <a:latin typeface="Arial" panose="020B0604020202020204" pitchFamily="34" charset="0"/>
              </a:rPr>
              <a:t>.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CC3300"/>
              </a:solidFill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Acts 2:14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    Then </a:t>
            </a:r>
            <a:r>
              <a:rPr lang="en-US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Peter</a:t>
            </a:r>
            <a:r>
              <a:rPr lang="en-US" altLang="en-US" sz="2400">
                <a:latin typeface="Arial" panose="020B0604020202020204" pitchFamily="34" charset="0"/>
              </a:rPr>
              <a:t> stood up with the Eleven, raised his voice,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     and proclaimed to them, "You who are Jews ..."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      Acts 3:12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    When </a:t>
            </a:r>
            <a:r>
              <a:rPr lang="en-US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Peter</a:t>
            </a:r>
            <a:r>
              <a:rPr lang="en-US" altLang="en-US" sz="2400">
                <a:latin typeface="Arial" panose="020B0604020202020204" pitchFamily="34" charset="0"/>
              </a:rPr>
              <a:t> saw this, he addressed the people, "You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    Israelites, why are you amazed at this?"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>
            <a:extLst>
              <a:ext uri="{FF2B5EF4-FFF2-40B4-BE49-F238E27FC236}">
                <a16:creationId xmlns:a16="http://schemas.microsoft.com/office/drawing/2014/main" id="{29412A87-BE5E-1764-F9FD-8854A6315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3" y="228600"/>
            <a:ext cx="8420100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Acts 4:8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Then </a:t>
            </a:r>
            <a:r>
              <a:rPr lang="en-US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Peter</a:t>
            </a:r>
            <a:r>
              <a:rPr lang="en-US" altLang="en-US" sz="2400">
                <a:latin typeface="Arial" panose="020B0604020202020204" pitchFamily="34" charset="0"/>
              </a:rPr>
              <a:t>, filled with the holy Spirit, answered them,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"Leaders of the people and elders"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Acts 5:3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But</a:t>
            </a:r>
            <a:r>
              <a:rPr lang="en-US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Peter</a:t>
            </a:r>
            <a:r>
              <a:rPr lang="en-US" altLang="en-US" sz="2400">
                <a:latin typeface="Arial" panose="020B0604020202020204" pitchFamily="34" charset="0"/>
              </a:rPr>
              <a:t> said, "Ananias, why has Satan filled your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 heart ..."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Acts 5:29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But </a:t>
            </a:r>
            <a:r>
              <a:rPr lang="en-US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Peter</a:t>
            </a:r>
            <a:r>
              <a:rPr lang="en-US" altLang="en-US" sz="2400">
                <a:latin typeface="Arial" panose="020B0604020202020204" pitchFamily="34" charset="0"/>
              </a:rPr>
              <a:t> and the apostles said in reply, "We must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obey God rather than men."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Acts 8:20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But </a:t>
            </a:r>
            <a:r>
              <a:rPr lang="en-US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Peter</a:t>
            </a:r>
            <a:r>
              <a:rPr lang="en-US" altLang="en-US" sz="2400">
                <a:latin typeface="Arial" panose="020B0604020202020204" pitchFamily="34" charset="0"/>
              </a:rPr>
              <a:t> said to him, "May your money perish with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you ..."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54F60725-C939-D794-4BEE-D914F7C60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268288"/>
            <a:ext cx="8369300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Acts 10:34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Then </a:t>
            </a:r>
            <a:r>
              <a:rPr lang="en-US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Peter</a:t>
            </a:r>
            <a:r>
              <a:rPr lang="en-US" altLang="en-US" sz="2400">
                <a:latin typeface="Arial" panose="020B0604020202020204" pitchFamily="34" charset="0"/>
              </a:rPr>
              <a:t> proceeded to speak and said, "In truth,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I see that God shows no partiality."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Acts 11:4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</a:t>
            </a:r>
            <a:r>
              <a:rPr lang="en-US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Peter</a:t>
            </a:r>
            <a:r>
              <a:rPr lang="en-US" altLang="en-US" sz="2400">
                <a:latin typeface="Arial" panose="020B0604020202020204" pitchFamily="34" charset="0"/>
              </a:rPr>
              <a:t> began and explained it to them step by step,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saying...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Acts 15:7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After much debate had taken place, </a:t>
            </a:r>
            <a:r>
              <a:rPr lang="en-US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Peter</a:t>
            </a:r>
            <a:r>
              <a:rPr lang="en-US" altLang="en-US" sz="2400">
                <a:latin typeface="Arial" panose="020B0604020202020204" pitchFamily="34" charset="0"/>
              </a:rPr>
              <a:t> got up and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said to them ...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Acts 3:6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</a:t>
            </a:r>
            <a:r>
              <a:rPr lang="en-US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Peter</a:t>
            </a:r>
            <a:r>
              <a:rPr lang="en-US" altLang="en-US" sz="2400" b="1">
                <a:latin typeface="Arial" panose="020B0604020202020204" pitchFamily="34" charset="0"/>
              </a:rPr>
              <a:t> </a:t>
            </a:r>
            <a:r>
              <a:rPr lang="en-US" altLang="en-US" sz="2400">
                <a:latin typeface="Arial" panose="020B0604020202020204" pitchFamily="34" charset="0"/>
              </a:rPr>
              <a:t>said, "I have neither silver nor gold, but what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I do have I give you: in the name of Jesus Christ the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Nazorean, (rise and) walk."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id="{54945651-DAF0-E906-38D5-9FE100630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115888"/>
            <a:ext cx="8894763" cy="62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Acts 9:34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</a:t>
            </a:r>
            <a:r>
              <a:rPr lang="en-US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Peter</a:t>
            </a:r>
            <a:r>
              <a:rPr lang="en-US" altLang="en-US" sz="2400">
                <a:latin typeface="Arial" panose="020B0604020202020204" pitchFamily="34" charset="0"/>
              </a:rPr>
              <a:t> said to him, "Aeneas, Jesus Christ heals you.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Get up and make your bed."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Acts 9:40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</a:t>
            </a:r>
            <a:r>
              <a:rPr lang="en-US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Peter</a:t>
            </a:r>
            <a:r>
              <a:rPr lang="en-US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>
                <a:latin typeface="Arial" panose="020B0604020202020204" pitchFamily="34" charset="0"/>
              </a:rPr>
              <a:t>sent them all out and knelt down and prayed. Then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he turned to her body and said, "Tabitha, rise up."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Acts 5:15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Thus they even carried the sick out into the streets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and laid them on cots and mats so that when </a:t>
            </a:r>
            <a:r>
              <a:rPr lang="en-US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Peter</a:t>
            </a:r>
            <a:r>
              <a:rPr lang="en-US" altLang="en-US" sz="2400" b="1">
                <a:latin typeface="Arial" panose="020B0604020202020204" pitchFamily="34" charset="0"/>
              </a:rPr>
              <a:t>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came by, at least his shadow might fall on one or another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of them.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Acts 10:9-10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The next day, ... </a:t>
            </a:r>
            <a:r>
              <a:rPr lang="en-US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Peter</a:t>
            </a:r>
            <a:r>
              <a:rPr lang="en-US" altLang="en-US" sz="2400">
                <a:latin typeface="Arial" panose="020B0604020202020204" pitchFamily="34" charset="0"/>
              </a:rPr>
              <a:t> went up to the roof terrace to pray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at about noontime. ... he fell into a trance.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id="{63454ABA-A760-CEC1-8D66-F81F6C717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115888"/>
            <a:ext cx="8718550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Acts 10:46-47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Then </a:t>
            </a:r>
            <a:r>
              <a:rPr lang="en-US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Peter</a:t>
            </a:r>
            <a:r>
              <a:rPr lang="en-US" altLang="en-US" sz="2400">
                <a:latin typeface="Arial" panose="020B0604020202020204" pitchFamily="34" charset="0"/>
              </a:rPr>
              <a:t> responded, "Can anyone withhold the water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for baptizing these people, who have received the holy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Spirit even as we have?"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The Gospels make explicit statements about </a:t>
            </a:r>
            <a:r>
              <a:rPr lang="en-US" altLang="en-US" sz="2400" b="1">
                <a:solidFill>
                  <a:srgbClr val="CC3300"/>
                </a:solidFill>
                <a:latin typeface="Arial" panose="020B0604020202020204" pitchFamily="34" charset="0"/>
              </a:rPr>
              <a:t>Peter's unique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CC3300"/>
                </a:solidFill>
                <a:latin typeface="Arial" panose="020B0604020202020204" pitchFamily="34" charset="0"/>
              </a:rPr>
              <a:t>role in the church</a:t>
            </a:r>
            <a:r>
              <a:rPr lang="en-US" altLang="en-US" sz="2400">
                <a:solidFill>
                  <a:srgbClr val="CC3300"/>
                </a:solidFill>
                <a:latin typeface="Arial" panose="020B0604020202020204" pitchFamily="34" charset="0"/>
              </a:rPr>
              <a:t>.</a:t>
            </a:r>
            <a:r>
              <a:rPr lang="en-US" altLang="en-US" sz="2400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Luke 22:31-32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"</a:t>
            </a:r>
            <a:r>
              <a:rPr lang="en-US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Simon</a:t>
            </a:r>
            <a:r>
              <a:rPr lang="en-US" altLang="en-US" sz="2400">
                <a:latin typeface="Arial" panose="020B0604020202020204" pitchFamily="34" charset="0"/>
              </a:rPr>
              <a:t>, Simon, behold Satan has demanded to sift all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of you like wheat, but I have prayed that your own faith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may not fail; and once you have turned back, you must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strengthen your brothers."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extLst>
              <a:ext uri="{FF2B5EF4-FFF2-40B4-BE49-F238E27FC236}">
                <a16:creationId xmlns:a16="http://schemas.microsoft.com/office/drawing/2014/main" id="{C95D2D78-F049-380C-3FAA-1AC6292A1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82575"/>
            <a:ext cx="8921750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John 21:15-17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When they had finished breakfast, Jesus said to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</a:t>
            </a:r>
            <a:r>
              <a:rPr lang="en-US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Simon Peter</a:t>
            </a:r>
            <a:r>
              <a:rPr lang="en-US" altLang="en-US" sz="2400">
                <a:latin typeface="Arial" panose="020B0604020202020204" pitchFamily="34" charset="0"/>
              </a:rPr>
              <a:t>, "Simon, son of John, do you love me more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than these?" He said to him, "Yes, Lord, you know that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I love you." He said to him, "Feed my lambs." He then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 said to him a second time, "Simon, son of John, do you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love me?" He said to him, "Yes, Lord, you know that I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love you." He said to him, "Tend my sheep." He said to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him the third time, "Simon, son of John, do you love me?"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Peter was distressed that he had said to him a third time,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"Do you love me?" and he said to him, "Lord, you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know everything; you know that I love you." (Jesus)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said to him, "Feed my sheep."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AA10E11E-107B-0B01-9493-23A8A1D3F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5075" y="293688"/>
            <a:ext cx="42767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CC3300"/>
                </a:solidFill>
                <a:latin typeface="Arial" panose="020B0604020202020204" pitchFamily="34" charset="0"/>
              </a:rPr>
              <a:t>Peter: A Biblical Portrait</a:t>
            </a:r>
            <a:endParaRPr lang="en-US" altLang="en-US" sz="2800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sp>
        <p:nvSpPr>
          <p:cNvPr id="5123" name="Text Box 4">
            <a:extLst>
              <a:ext uri="{FF2B5EF4-FFF2-40B4-BE49-F238E27FC236}">
                <a16:creationId xmlns:a16="http://schemas.microsoft.com/office/drawing/2014/main" id="{FD5419B9-CE57-980B-1517-86505C4FC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130300"/>
            <a:ext cx="8707438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In the 16th chapter of Matthew's Gospel, </a:t>
            </a:r>
            <a:r>
              <a:rPr lang="en-US" altLang="en-US" sz="2400" b="1">
                <a:latin typeface="Arial" panose="020B0604020202020204" pitchFamily="34" charset="0"/>
              </a:rPr>
              <a:t>Christ singled out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 the Apostle Peter for the central position</a:t>
            </a:r>
            <a:r>
              <a:rPr lang="en-US" altLang="en-US" sz="2400">
                <a:latin typeface="Arial" panose="020B0604020202020204" pitchFamily="34" charset="0"/>
              </a:rPr>
              <a:t> of founding His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Church and gives to Peter the keys of the Kingdom of Heaven.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The best spokespersons for an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understanding of Matthew would be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members of the Apostolic Church,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those who heard the words of Christ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and writers of the New Testament who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recorded the words and deeds of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Christ and the early church.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pic>
        <p:nvPicPr>
          <p:cNvPr id="5124" name="Picture 5" descr="peter2">
            <a:extLst>
              <a:ext uri="{FF2B5EF4-FFF2-40B4-BE49-F238E27FC236}">
                <a16:creationId xmlns:a16="http://schemas.microsoft.com/office/drawing/2014/main" id="{9BF6E4B0-92BD-5826-02B5-EE87251C7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213" y="2286000"/>
            <a:ext cx="17732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id="{49495F1A-406D-1D14-210C-6C9EC8E34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39725"/>
            <a:ext cx="932815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Matthew 16:15-19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He (Jesus) said to them, "But who do you say that I am?" 	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</a:t>
            </a:r>
            <a:r>
              <a:rPr lang="en-US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Simon Peter</a:t>
            </a:r>
            <a:r>
              <a:rPr lang="en-US" altLang="en-US" sz="2400">
                <a:latin typeface="Arial" panose="020B0604020202020204" pitchFamily="34" charset="0"/>
              </a:rPr>
              <a:t> said in reply, "You are the Messiah, the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Son of the living God." Jesus said to him in reply,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"Blessed are you, Simon son of Jonah. For flesh and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blood has not revealed this to you, but my heavenly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Father. And so I say to you, you are Peter, and upon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this rock I will build my church, and the gates of the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netherworld shall not prevail against it. I will give you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the keys to the kingdom of heaven. Whatever you bind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on earth shall be bound in heaven; and whatever you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loose on earth shall be loosed in heaven."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>
            <a:extLst>
              <a:ext uri="{FF2B5EF4-FFF2-40B4-BE49-F238E27FC236}">
                <a16:creationId xmlns:a16="http://schemas.microsoft.com/office/drawing/2014/main" id="{22830830-0FE2-B6D9-53BB-905E66447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5950" y="152400"/>
            <a:ext cx="54292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CC3300"/>
                </a:solidFill>
                <a:latin typeface="Arial" panose="020B0604020202020204" pitchFamily="34" charset="0"/>
              </a:rPr>
              <a:t>Matthew Chapter 16, Verse 18: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CC3300"/>
                </a:solidFill>
                <a:latin typeface="Arial" panose="020B0604020202020204" pitchFamily="34" charset="0"/>
              </a:rPr>
              <a:t>The Primacy of Peter</a:t>
            </a:r>
            <a:endParaRPr lang="en-US" altLang="en-US" sz="2800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sp>
        <p:nvSpPr>
          <p:cNvPr id="24579" name="Text Box 3">
            <a:extLst>
              <a:ext uri="{FF2B5EF4-FFF2-40B4-BE49-F238E27FC236}">
                <a16:creationId xmlns:a16="http://schemas.microsoft.com/office/drawing/2014/main" id="{56B703CD-F659-F265-7909-B20E33079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1447800"/>
            <a:ext cx="869315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Perhaps a most pivotal passage of the Bible which divides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Catholic Christians from Protestant and Pentecostal Christians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is the scripture where </a:t>
            </a:r>
            <a:r>
              <a:rPr lang="en-US" altLang="en-US" sz="2400" b="1">
                <a:latin typeface="Arial" panose="020B0604020202020204" pitchFamily="34" charset="0"/>
              </a:rPr>
              <a:t>Christ singles out Peter from the rest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of the Apostles</a:t>
            </a:r>
            <a:r>
              <a:rPr lang="en-US" altLang="en-US" sz="2400">
                <a:latin typeface="Arial" panose="020B0604020202020204" pitchFamily="34" charset="0"/>
              </a:rPr>
              <a:t> for special consideration and authority. That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Bible passage is in the Gospel according to Matthew,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chapter 16, verse 18.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The Catholic Church teaches that the first principle of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 hermeneutics, the science of the translation and interpretation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of the Bible, is the literal meaning of the text.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03343CDF-EDE7-005C-8F93-49E5EB028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68288"/>
            <a:ext cx="8888413" cy="62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008000"/>
                </a:solidFill>
                <a:latin typeface="Arial" panose="020B0604020202020204" pitchFamily="34" charset="0"/>
              </a:rPr>
              <a:t>Divino Afflante Spiritus</a:t>
            </a:r>
            <a:r>
              <a:rPr lang="en-US" altLang="en-US" sz="2400" i="1">
                <a:latin typeface="Arial" panose="020B0604020202020204" pitchFamily="34" charset="0"/>
              </a:rPr>
              <a:t> </a:t>
            </a:r>
            <a:r>
              <a:rPr lang="en-US" altLang="en-US" sz="2400">
                <a:latin typeface="Arial" panose="020B0604020202020204" pitchFamily="34" charset="0"/>
              </a:rPr>
              <a:t>(Pius XII, September 30, 1943) </a:t>
            </a:r>
            <a:br>
              <a:rPr lang="en-US" altLang="en-US" sz="2400">
                <a:latin typeface="Arial" panose="020B0604020202020204" pitchFamily="34" charset="0"/>
              </a:rPr>
            </a:br>
            <a:r>
              <a:rPr lang="en-US" altLang="en-US" sz="2400">
                <a:latin typeface="Arial" panose="020B0604020202020204" pitchFamily="34" charset="0"/>
              </a:rPr>
              <a:t>"... discern and define that sense of the biblical words which </a:t>
            </a:r>
            <a:br>
              <a:rPr lang="en-US" altLang="en-US" sz="2400">
                <a:latin typeface="Arial" panose="020B0604020202020204" pitchFamily="34" charset="0"/>
              </a:rPr>
            </a:br>
            <a:r>
              <a:rPr lang="en-US" altLang="en-US" sz="2400">
                <a:latin typeface="Arial" panose="020B0604020202020204" pitchFamily="34" charset="0"/>
              </a:rPr>
              <a:t>is called literal ... so that the mind of the author may be made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clear. ... the exegete must be principally concerned with the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literal sense of the Scriptures."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008000"/>
                </a:solidFill>
                <a:latin typeface="Arial" panose="020B0604020202020204" pitchFamily="34" charset="0"/>
              </a:rPr>
              <a:t>Spiritus Paraclitus</a:t>
            </a:r>
            <a:r>
              <a:rPr lang="en-US" altLang="en-US" sz="2400">
                <a:latin typeface="Arial" panose="020B0604020202020204" pitchFamily="34" charset="0"/>
              </a:rPr>
              <a:t> (Benedict XV, September 15, 1920) </a:t>
            </a:r>
            <a:br>
              <a:rPr lang="en-US" altLang="en-US" sz="2400">
                <a:latin typeface="Arial" panose="020B0604020202020204" pitchFamily="34" charset="0"/>
              </a:rPr>
            </a:br>
            <a:r>
              <a:rPr lang="en-US" altLang="en-US" sz="2400">
                <a:latin typeface="Arial" panose="020B0604020202020204" pitchFamily="34" charset="0"/>
              </a:rPr>
              <a:t>"As Jerome insisted, all biblical interpretation rests upon the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literal sense ... "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The definition of the literal sense: </a:t>
            </a:r>
            <a:r>
              <a:rPr lang="en-US" altLang="en-US" sz="2400" b="1">
                <a:latin typeface="Arial" panose="020B0604020202020204" pitchFamily="34" charset="0"/>
              </a:rPr>
              <a:t>The sense which the human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author directly intended and which his words convey. </a:t>
            </a:r>
          </a:p>
        </p:txBody>
      </p:sp>
      <p:pic>
        <p:nvPicPr>
          <p:cNvPr id="25603" name="Picture 4" descr="095c8fe0">
            <a:extLst>
              <a:ext uri="{FF2B5EF4-FFF2-40B4-BE49-F238E27FC236}">
                <a16:creationId xmlns:a16="http://schemas.microsoft.com/office/drawing/2014/main" id="{7CE72121-E3AF-34AA-0F8E-726FE87B1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33600"/>
            <a:ext cx="16795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6" descr="pxii4">
            <a:extLst>
              <a:ext uri="{FF2B5EF4-FFF2-40B4-BE49-F238E27FC236}">
                <a16:creationId xmlns:a16="http://schemas.microsoft.com/office/drawing/2014/main" id="{F3274805-5DC1-C13D-A89E-858F1D463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90750"/>
            <a:ext cx="18573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>
            <a:extLst>
              <a:ext uri="{FF2B5EF4-FFF2-40B4-BE49-F238E27FC236}">
                <a16:creationId xmlns:a16="http://schemas.microsoft.com/office/drawing/2014/main" id="{0AE7D9CD-E263-78EB-8725-29F1D0A81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68288"/>
            <a:ext cx="8596313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The question to be asked in seeking to grasp the literal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meaning of Matthew in conveying what Christ had in his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mind in these words to Peter is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what was understood by Peter and the other apostles</a:t>
            </a:r>
            <a:r>
              <a:rPr lang="en-US" altLang="en-US" sz="2400">
                <a:latin typeface="Arial" panose="020B0604020202020204" pitchFamily="34" charset="0"/>
              </a:rPr>
              <a:t> and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what was handed on (</a:t>
            </a:r>
            <a:r>
              <a:rPr lang="en-US" altLang="en-US" sz="2400" b="1" i="1">
                <a:latin typeface="Arial" panose="020B0604020202020204" pitchFamily="34" charset="0"/>
              </a:rPr>
              <a:t>paradosis</a:t>
            </a:r>
            <a:r>
              <a:rPr lang="en-US" altLang="en-US" sz="2400" b="1">
                <a:latin typeface="Arial" panose="020B0604020202020204" pitchFamily="34" charset="0"/>
              </a:rPr>
              <a:t>) by the Apostolic Church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and the constant faith and practice of the Church</a:t>
            </a:r>
            <a:r>
              <a:rPr lang="en-US" altLang="en-US" sz="2400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regarding the meaning of these words of Christ.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Some basic facts about the author, Matthew, are in order to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aid the proper search for the meaning of his gospel.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Matthew is the tax collector called by Christ in 9:9-13;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Matthew is one of the twelve Apostles, an eye witness;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Matthew's gospel is directed to a Jewish audience;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Matthew's gospel is a Gospel of the Church, the only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	evangelist to use the word "church," and use it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	twice, 	16:18 and 18:17.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6A3D8BED-3805-3545-5DBA-F6A290015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247650"/>
            <a:ext cx="8458200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The context for interpreting the meaning of the passage is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set in the confession of Peter.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Matthew 16:13-17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When Jesus went into the region of Caesarea Philippi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he asked his disciples, "Who do people say that the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Son of Man is?" They replied, "Some say John the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Baptist, others Elijah, still others Jeremiah or one of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the prophets." He said to them, "But who do you say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that I am?" Simon Peter said in reply, "You are the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Messiah, the Son of the living God." Jesus said to him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in reply, "Blessed are you, Simon son of Jonah. For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flesh and blood has not revealed this to you, but my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heavenly Father."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>
            <a:extLst>
              <a:ext uri="{FF2B5EF4-FFF2-40B4-BE49-F238E27FC236}">
                <a16:creationId xmlns:a16="http://schemas.microsoft.com/office/drawing/2014/main" id="{C25C9735-6342-7AE4-D94F-70D5B1130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8" y="247650"/>
            <a:ext cx="8615362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Christ then gives Simon son of Jonah a new name and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a commission.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Matthew 16:18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And so I say to you, you are "Rock", and upon this rock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I will build my church, and the gates of the netherworld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shall not prevail against it. 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1C201D9B-DE3C-D441-29D8-E2AEF0331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2238" y="1760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pic>
        <p:nvPicPr>
          <p:cNvPr id="28676" name="Picture 5" descr="lc_i_c5">
            <a:extLst>
              <a:ext uri="{FF2B5EF4-FFF2-40B4-BE49-F238E27FC236}">
                <a16:creationId xmlns:a16="http://schemas.microsoft.com/office/drawing/2014/main" id="{73AFB53F-7C34-BC21-5F2B-FA2FBC2CA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63875"/>
            <a:ext cx="5154613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6">
            <a:extLst>
              <a:ext uri="{FF2B5EF4-FFF2-40B4-BE49-F238E27FC236}">
                <a16:creationId xmlns:a16="http://schemas.microsoft.com/office/drawing/2014/main" id="{17BB5E84-D2CA-056C-2466-D46A5E413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2200" y="2927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8678" name="Rectangle 7">
            <a:extLst>
              <a:ext uri="{FF2B5EF4-FFF2-40B4-BE49-F238E27FC236}">
                <a16:creationId xmlns:a16="http://schemas.microsoft.com/office/drawing/2014/main" id="{6A5CE767-6936-F288-674D-2F27AC4FE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8000" y="6005513"/>
            <a:ext cx="378460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1600">
                <a:latin typeface="Arial" panose="020B0604020202020204" pitchFamily="34" charset="0"/>
              </a:rPr>
              <a:t>Matthew 16:18-19 </a:t>
            </a:r>
            <a:endParaRPr lang="en-US" altLang="en-US" sz="16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600">
                <a:latin typeface="Arial" panose="020B0604020202020204" pitchFamily="34" charset="0"/>
              </a:rPr>
              <a:t>Pietro Vannucci, known as Perugino </a:t>
            </a:r>
            <a:endParaRPr lang="en-US" altLang="en-US" sz="16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(Pieve 1445/50 – Fontignano 1523)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6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>
            <a:extLst>
              <a:ext uri="{FF2B5EF4-FFF2-40B4-BE49-F238E27FC236}">
                <a16:creationId xmlns:a16="http://schemas.microsoft.com/office/drawing/2014/main" id="{45D0EF5C-6BD7-C20E-8F07-DBE695ADE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71475"/>
            <a:ext cx="8899525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Since the New Testament was written in </a:t>
            </a:r>
            <a:r>
              <a:rPr lang="en-US" altLang="en-US" sz="2400" b="1">
                <a:latin typeface="Arial" panose="020B0604020202020204" pitchFamily="34" charset="0"/>
              </a:rPr>
              <a:t>the Greek language</a:t>
            </a:r>
            <a:r>
              <a:rPr lang="en-US" altLang="en-US" sz="2400">
                <a:latin typeface="Arial" panose="020B0604020202020204" pitchFamily="34" charset="0"/>
              </a:rPr>
              <a:t>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it is right to begin the consideration of this critical passage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in the language in which it was written: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   kago     de     soi      lego    oti   su    ei     </a:t>
            </a:r>
            <a:r>
              <a:rPr lang="en-US" altLang="en-US" sz="2400" b="1">
                <a:solidFill>
                  <a:srgbClr val="CC3300"/>
                </a:solidFill>
                <a:latin typeface="Arial" panose="020B0604020202020204" pitchFamily="34" charset="0"/>
              </a:rPr>
              <a:t>Petr</a:t>
            </a:r>
            <a:r>
              <a:rPr lang="en-US" altLang="en-US" sz="2400" b="1" u="sng">
                <a:solidFill>
                  <a:srgbClr val="CC3300"/>
                </a:solidFill>
                <a:latin typeface="Arial" panose="020B0604020202020204" pitchFamily="34" charset="0"/>
              </a:rPr>
              <a:t>os</a:t>
            </a:r>
            <a:r>
              <a:rPr lang="en-US" altLang="en-US" sz="2400">
                <a:latin typeface="Arial" panose="020B0604020202020204" pitchFamily="34" charset="0"/>
              </a:rPr>
              <a:t>    kai  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 I also   And   to you   say     -   You   are      </a:t>
            </a:r>
            <a:r>
              <a:rPr lang="en-US" altLang="en-US" sz="2400" b="1">
                <a:solidFill>
                  <a:srgbClr val="CC3300"/>
                </a:solidFill>
                <a:latin typeface="Arial" panose="020B0604020202020204" pitchFamily="34" charset="0"/>
              </a:rPr>
              <a:t>Peter</a:t>
            </a:r>
            <a:r>
              <a:rPr lang="en-US" altLang="en-US" sz="2400">
                <a:latin typeface="Arial" panose="020B0604020202020204" pitchFamily="34" charset="0"/>
              </a:rPr>
              <a:t>    and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 epi    taute    te   </a:t>
            </a:r>
            <a:r>
              <a:rPr lang="en-US" altLang="en-US" sz="2400" b="1">
                <a:solidFill>
                  <a:srgbClr val="CC3300"/>
                </a:solidFill>
                <a:latin typeface="Arial" panose="020B0604020202020204" pitchFamily="34" charset="0"/>
              </a:rPr>
              <a:t> petr</a:t>
            </a:r>
            <a:r>
              <a:rPr lang="en-US" altLang="en-US" sz="2400" b="1" u="sng">
                <a:solidFill>
                  <a:srgbClr val="CC330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2400">
                <a:latin typeface="Arial" panose="020B0604020202020204" pitchFamily="34" charset="0"/>
              </a:rPr>
              <a:t>    oikodomeso    mou     ten    ekklesian;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 on     this      -     </a:t>
            </a:r>
            <a:r>
              <a:rPr lang="en-US" altLang="en-US" sz="2400" b="1">
                <a:solidFill>
                  <a:srgbClr val="CC3300"/>
                </a:solidFill>
                <a:latin typeface="Arial" panose="020B0604020202020204" pitchFamily="34" charset="0"/>
              </a:rPr>
              <a:t> rock</a:t>
            </a:r>
            <a:r>
              <a:rPr lang="en-US" altLang="en-US" sz="2400">
                <a:latin typeface="Arial" panose="020B0604020202020204" pitchFamily="34" charset="0"/>
              </a:rPr>
              <a:t>     I will build       of me    the     church;   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>
            <a:extLst>
              <a:ext uri="{FF2B5EF4-FFF2-40B4-BE49-F238E27FC236}">
                <a16:creationId xmlns:a16="http://schemas.microsoft.com/office/drawing/2014/main" id="{9ABABE29-6D70-F652-997F-727BCD3FE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71475"/>
            <a:ext cx="8899525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Since the New Testament was written in </a:t>
            </a:r>
            <a:r>
              <a:rPr lang="en-US" altLang="en-US" sz="2400" b="1">
                <a:latin typeface="Arial" panose="020B0604020202020204" pitchFamily="34" charset="0"/>
              </a:rPr>
              <a:t>the Greek language</a:t>
            </a:r>
            <a:r>
              <a:rPr lang="en-US" altLang="en-US" sz="2400">
                <a:latin typeface="Arial" panose="020B0604020202020204" pitchFamily="34" charset="0"/>
              </a:rPr>
              <a:t>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it is right to begin the consideration of this critical passage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in the language in which it was written: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   kago     de     soi      lego    oti   su    ei     </a:t>
            </a:r>
            <a:r>
              <a:rPr lang="en-US" altLang="en-US" sz="2400" b="1">
                <a:solidFill>
                  <a:srgbClr val="CC3300"/>
                </a:solidFill>
                <a:latin typeface="Arial" panose="020B0604020202020204" pitchFamily="34" charset="0"/>
              </a:rPr>
              <a:t>Petr</a:t>
            </a:r>
            <a:r>
              <a:rPr lang="en-US" altLang="en-US" sz="2400" b="1" u="sng">
                <a:solidFill>
                  <a:srgbClr val="CC3300"/>
                </a:solidFill>
                <a:latin typeface="Arial" panose="020B0604020202020204" pitchFamily="34" charset="0"/>
              </a:rPr>
              <a:t>os</a:t>
            </a:r>
            <a:r>
              <a:rPr lang="en-US" altLang="en-US" sz="2400">
                <a:latin typeface="Arial" panose="020B0604020202020204" pitchFamily="34" charset="0"/>
              </a:rPr>
              <a:t>    kai  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 I also   And   to you   say     -   You   are      </a:t>
            </a:r>
            <a:r>
              <a:rPr lang="en-US" altLang="en-US" sz="2400" b="1">
                <a:solidFill>
                  <a:srgbClr val="CC3300"/>
                </a:solidFill>
                <a:latin typeface="Arial" panose="020B0604020202020204" pitchFamily="34" charset="0"/>
              </a:rPr>
              <a:t>Peter</a:t>
            </a:r>
            <a:r>
              <a:rPr lang="en-US" altLang="en-US" sz="2400">
                <a:latin typeface="Arial" panose="020B0604020202020204" pitchFamily="34" charset="0"/>
              </a:rPr>
              <a:t>    and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 epi    taute    te   </a:t>
            </a:r>
            <a:r>
              <a:rPr lang="en-US" altLang="en-US" sz="2400" b="1">
                <a:solidFill>
                  <a:srgbClr val="CC3300"/>
                </a:solidFill>
                <a:latin typeface="Arial" panose="020B0604020202020204" pitchFamily="34" charset="0"/>
              </a:rPr>
              <a:t> petr</a:t>
            </a:r>
            <a:r>
              <a:rPr lang="en-US" altLang="en-US" sz="2400" b="1" u="sng">
                <a:solidFill>
                  <a:srgbClr val="CC330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2400">
                <a:latin typeface="Arial" panose="020B0604020202020204" pitchFamily="34" charset="0"/>
              </a:rPr>
              <a:t>    oikodomeso    mou     ten    ekklesian;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 on     this      -     </a:t>
            </a:r>
            <a:r>
              <a:rPr lang="en-US" altLang="en-US" sz="2400" b="1">
                <a:solidFill>
                  <a:srgbClr val="CC3300"/>
                </a:solidFill>
                <a:latin typeface="Arial" panose="020B0604020202020204" pitchFamily="34" charset="0"/>
              </a:rPr>
              <a:t> rock</a:t>
            </a:r>
            <a:r>
              <a:rPr lang="en-US" altLang="en-US" sz="2400">
                <a:latin typeface="Arial" panose="020B0604020202020204" pitchFamily="34" charset="0"/>
              </a:rPr>
              <a:t>     I will build       of me    the     church;   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30723" name="Oval 3">
            <a:extLst>
              <a:ext uri="{FF2B5EF4-FFF2-40B4-BE49-F238E27FC236}">
                <a16:creationId xmlns:a16="http://schemas.microsoft.com/office/drawing/2014/main" id="{6B0B7D61-DEB3-5526-BE17-DCE480C46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590800"/>
            <a:ext cx="533400" cy="4572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30724" name="Oval 4">
            <a:extLst>
              <a:ext uri="{FF2B5EF4-FFF2-40B4-BE49-F238E27FC236}">
                <a16:creationId xmlns:a16="http://schemas.microsoft.com/office/drawing/2014/main" id="{709B0BAB-D9B8-FBDA-3B22-11216E2AE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657600"/>
            <a:ext cx="533400" cy="4572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>
            <a:extLst>
              <a:ext uri="{FF2B5EF4-FFF2-40B4-BE49-F238E27FC236}">
                <a16:creationId xmlns:a16="http://schemas.microsoft.com/office/drawing/2014/main" id="{9146EA2B-7713-80E3-7499-583C6D759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268288"/>
            <a:ext cx="8964613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As Greek declined in the Mediterranean world and Latin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became the common tongue, the first translations of the Bible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were in the Latin language. Hence, it is natural for us to consider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also the way in which this critical passage was translated into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Latin by Jerome</a:t>
            </a:r>
            <a:r>
              <a:rPr lang="en-US" altLang="en-US" sz="2400">
                <a:latin typeface="Arial" panose="020B0604020202020204" pitchFamily="34" charset="0"/>
              </a:rPr>
              <a:t> (Rome, 383/384).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 et    ego   dico   tibi         quia          tu      es    </a:t>
            </a:r>
            <a:r>
              <a:rPr lang="en-US" altLang="en-US" sz="2400" b="1">
                <a:solidFill>
                  <a:srgbClr val="CC3300"/>
                </a:solidFill>
                <a:latin typeface="Arial" panose="020B0604020202020204" pitchFamily="34" charset="0"/>
              </a:rPr>
              <a:t>Petr</a:t>
            </a:r>
            <a:r>
              <a:rPr lang="en-US" altLang="en-US" sz="2400" b="1" u="sng">
                <a:solidFill>
                  <a:srgbClr val="CC3300"/>
                </a:solidFill>
                <a:latin typeface="Arial" panose="020B0604020202020204" pitchFamily="34" charset="0"/>
              </a:rPr>
              <a:t>us</a:t>
            </a:r>
            <a:r>
              <a:rPr lang="en-US" altLang="en-US" sz="2400" b="1">
                <a:solidFill>
                  <a:srgbClr val="CC3300"/>
                </a:solidFill>
                <a:latin typeface="Arial" panose="020B0604020202020204" pitchFamily="34" charset="0"/>
              </a:rPr>
              <a:t> </a:t>
            </a:r>
            <a:r>
              <a:rPr lang="en-US" altLang="en-US" sz="2400">
                <a:latin typeface="Arial" panose="020B0604020202020204" pitchFamily="34" charset="0"/>
              </a:rPr>
              <a:t>    et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 and    I     say  to you   because    you    are     </a:t>
            </a:r>
            <a:r>
              <a:rPr lang="en-US" altLang="en-US" sz="2400" b="1">
                <a:solidFill>
                  <a:srgbClr val="CC3300"/>
                </a:solidFill>
                <a:latin typeface="Arial" panose="020B0604020202020204" pitchFamily="34" charset="0"/>
              </a:rPr>
              <a:t>Peter</a:t>
            </a:r>
            <a:r>
              <a:rPr lang="en-US" altLang="en-US" sz="2400">
                <a:latin typeface="Arial" panose="020B0604020202020204" pitchFamily="34" charset="0"/>
              </a:rPr>
              <a:t>    and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 super     hanc    </a:t>
            </a:r>
            <a:r>
              <a:rPr lang="en-US" altLang="en-US" sz="2400" b="1">
                <a:latin typeface="Arial" panose="020B0604020202020204" pitchFamily="34" charset="0"/>
              </a:rPr>
              <a:t> </a:t>
            </a:r>
            <a:r>
              <a:rPr lang="en-US" altLang="en-US" sz="2400" b="1">
                <a:solidFill>
                  <a:srgbClr val="CC3300"/>
                </a:solidFill>
                <a:latin typeface="Arial" panose="020B0604020202020204" pitchFamily="34" charset="0"/>
              </a:rPr>
              <a:t>petr</a:t>
            </a:r>
            <a:r>
              <a:rPr lang="en-US" altLang="en-US" sz="2400" b="1" u="sng">
                <a:solidFill>
                  <a:srgbClr val="CC3300"/>
                </a:solidFill>
                <a:latin typeface="Arial" panose="020B0604020202020204" pitchFamily="34" charset="0"/>
              </a:rPr>
              <a:t>am</a:t>
            </a:r>
            <a:r>
              <a:rPr lang="en-US" altLang="en-US" sz="2400">
                <a:solidFill>
                  <a:srgbClr val="CC3300"/>
                </a:solidFill>
                <a:latin typeface="Arial" panose="020B0604020202020204" pitchFamily="34" charset="0"/>
              </a:rPr>
              <a:t>    </a:t>
            </a:r>
            <a:r>
              <a:rPr lang="en-US" altLang="en-US" sz="2400">
                <a:latin typeface="Arial" panose="020B0604020202020204" pitchFamily="34" charset="0"/>
              </a:rPr>
              <a:t> aedificabo      ecclesiam     meam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 upon      this         </a:t>
            </a:r>
            <a:r>
              <a:rPr lang="en-US" altLang="en-US" sz="2400" b="1">
                <a:solidFill>
                  <a:srgbClr val="CC3300"/>
                </a:solidFill>
                <a:latin typeface="Arial" panose="020B0604020202020204" pitchFamily="34" charset="0"/>
              </a:rPr>
              <a:t>rock  </a:t>
            </a:r>
            <a:r>
              <a:rPr lang="en-US" altLang="en-US" sz="2400">
                <a:latin typeface="Arial" panose="020B0604020202020204" pitchFamily="34" charset="0"/>
              </a:rPr>
              <a:t>     I will build        church            my  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>
            <a:extLst>
              <a:ext uri="{FF2B5EF4-FFF2-40B4-BE49-F238E27FC236}">
                <a16:creationId xmlns:a16="http://schemas.microsoft.com/office/drawing/2014/main" id="{830F4B1E-C062-7B1B-83EE-749DDC988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268288"/>
            <a:ext cx="8964613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As Greek declined in the Mediterranean world and Latin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became the common tongue, the first translations of the Bible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were in the Latin language. Hence, it is natural for us to consider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also the way in which this critical passage was translated into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Latin by Jerome</a:t>
            </a:r>
            <a:r>
              <a:rPr lang="en-US" altLang="en-US" sz="2400">
                <a:latin typeface="Arial" panose="020B0604020202020204" pitchFamily="34" charset="0"/>
              </a:rPr>
              <a:t> (Rome, 383/384).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 et    ego   dico   tibi         quia          tu      es    </a:t>
            </a:r>
            <a:r>
              <a:rPr lang="en-US" altLang="en-US" sz="2400" b="1">
                <a:solidFill>
                  <a:srgbClr val="CC3300"/>
                </a:solidFill>
                <a:latin typeface="Arial" panose="020B0604020202020204" pitchFamily="34" charset="0"/>
              </a:rPr>
              <a:t>Petr</a:t>
            </a:r>
            <a:r>
              <a:rPr lang="en-US" altLang="en-US" sz="2400" b="1" u="sng">
                <a:solidFill>
                  <a:srgbClr val="CC3300"/>
                </a:solidFill>
                <a:latin typeface="Arial" panose="020B0604020202020204" pitchFamily="34" charset="0"/>
              </a:rPr>
              <a:t>us</a:t>
            </a:r>
            <a:r>
              <a:rPr lang="en-US" altLang="en-US" sz="2400" b="1">
                <a:solidFill>
                  <a:srgbClr val="CC3300"/>
                </a:solidFill>
                <a:latin typeface="Arial" panose="020B0604020202020204" pitchFamily="34" charset="0"/>
              </a:rPr>
              <a:t> </a:t>
            </a:r>
            <a:r>
              <a:rPr lang="en-US" altLang="en-US" sz="2400">
                <a:latin typeface="Arial" panose="020B0604020202020204" pitchFamily="34" charset="0"/>
              </a:rPr>
              <a:t>    et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 and    I     say  to you   because    you    are     </a:t>
            </a:r>
            <a:r>
              <a:rPr lang="en-US" altLang="en-US" sz="2400" b="1">
                <a:solidFill>
                  <a:srgbClr val="CC3300"/>
                </a:solidFill>
                <a:latin typeface="Arial" panose="020B0604020202020204" pitchFamily="34" charset="0"/>
              </a:rPr>
              <a:t>Peter</a:t>
            </a:r>
            <a:r>
              <a:rPr lang="en-US" altLang="en-US" sz="2400">
                <a:latin typeface="Arial" panose="020B0604020202020204" pitchFamily="34" charset="0"/>
              </a:rPr>
              <a:t>    and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 super     hanc    </a:t>
            </a:r>
            <a:r>
              <a:rPr lang="en-US" altLang="en-US" sz="2400" b="1">
                <a:latin typeface="Arial" panose="020B0604020202020204" pitchFamily="34" charset="0"/>
              </a:rPr>
              <a:t> </a:t>
            </a:r>
            <a:r>
              <a:rPr lang="en-US" altLang="en-US" sz="2400" b="1">
                <a:solidFill>
                  <a:srgbClr val="CC3300"/>
                </a:solidFill>
                <a:latin typeface="Arial" panose="020B0604020202020204" pitchFamily="34" charset="0"/>
              </a:rPr>
              <a:t>petr</a:t>
            </a:r>
            <a:r>
              <a:rPr lang="en-US" altLang="en-US" sz="2400" b="1" u="sng">
                <a:solidFill>
                  <a:srgbClr val="CC3300"/>
                </a:solidFill>
                <a:latin typeface="Arial" panose="020B0604020202020204" pitchFamily="34" charset="0"/>
              </a:rPr>
              <a:t>am</a:t>
            </a:r>
            <a:r>
              <a:rPr lang="en-US" altLang="en-US" sz="2400">
                <a:solidFill>
                  <a:srgbClr val="CC3300"/>
                </a:solidFill>
                <a:latin typeface="Arial" panose="020B0604020202020204" pitchFamily="34" charset="0"/>
              </a:rPr>
              <a:t>    </a:t>
            </a:r>
            <a:r>
              <a:rPr lang="en-US" altLang="en-US" sz="2400">
                <a:latin typeface="Arial" panose="020B0604020202020204" pitchFamily="34" charset="0"/>
              </a:rPr>
              <a:t> aedificabo      ecclesiam     meam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 upon      this         </a:t>
            </a:r>
            <a:r>
              <a:rPr lang="en-US" altLang="en-US" sz="2400" b="1">
                <a:solidFill>
                  <a:srgbClr val="CC3300"/>
                </a:solidFill>
                <a:latin typeface="Arial" panose="020B0604020202020204" pitchFamily="34" charset="0"/>
              </a:rPr>
              <a:t>rock  </a:t>
            </a:r>
            <a:r>
              <a:rPr lang="en-US" altLang="en-US" sz="2400">
                <a:latin typeface="Arial" panose="020B0604020202020204" pitchFamily="34" charset="0"/>
              </a:rPr>
              <a:t>     I will build        church            my  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32771" name="Oval 4">
            <a:extLst>
              <a:ext uri="{FF2B5EF4-FFF2-40B4-BE49-F238E27FC236}">
                <a16:creationId xmlns:a16="http://schemas.microsoft.com/office/drawing/2014/main" id="{14ECFC4A-6C77-FD4B-8099-7CCC82CC7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2819400"/>
            <a:ext cx="533400" cy="4572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32772" name="Oval 5">
            <a:extLst>
              <a:ext uri="{FF2B5EF4-FFF2-40B4-BE49-F238E27FC236}">
                <a16:creationId xmlns:a16="http://schemas.microsoft.com/office/drawing/2014/main" id="{F64E1322-01CA-0561-AC18-6F718870A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962400"/>
            <a:ext cx="533400" cy="4572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45426E9C-A00F-473C-94AF-304E051E2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667000"/>
            <a:ext cx="2667000" cy="3810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DC9BC10B-4207-FAEB-EF83-1C2A8E18C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2667000"/>
            <a:ext cx="2667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02404" name="Rectangle 4">
            <a:extLst>
              <a:ext uri="{FF2B5EF4-FFF2-40B4-BE49-F238E27FC236}">
                <a16:creationId xmlns:a16="http://schemas.microsoft.com/office/drawing/2014/main" id="{F7F1BCEB-C19B-A8B6-87DD-8095BE3CC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2667000"/>
            <a:ext cx="2667000" cy="3810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02405" name="Line 5">
            <a:extLst>
              <a:ext uri="{FF2B5EF4-FFF2-40B4-BE49-F238E27FC236}">
                <a16:creationId xmlns:a16="http://schemas.microsoft.com/office/drawing/2014/main" id="{8C351664-7DC7-0B0F-6808-F63334E6A93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2590800"/>
            <a:ext cx="815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06" name="Text Box 6">
            <a:extLst>
              <a:ext uri="{FF2B5EF4-FFF2-40B4-BE49-F238E27FC236}">
                <a16:creationId xmlns:a16="http://schemas.microsoft.com/office/drawing/2014/main" id="{725B8C3B-5195-D1CB-1F14-21D2C56CD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0"/>
            <a:ext cx="704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 Black" panose="020B0A04020102020204" pitchFamily="34" charset="0"/>
              </a:rPr>
              <a:t>1 AD</a:t>
            </a:r>
          </a:p>
        </p:txBody>
      </p:sp>
      <p:sp>
        <p:nvSpPr>
          <p:cNvPr id="102407" name="Text Box 7">
            <a:extLst>
              <a:ext uri="{FF2B5EF4-FFF2-40B4-BE49-F238E27FC236}">
                <a16:creationId xmlns:a16="http://schemas.microsoft.com/office/drawing/2014/main" id="{A176CA32-D43D-F0FB-43D9-6181D5EB7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286000"/>
            <a:ext cx="8397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 Black" panose="020B0A04020102020204" pitchFamily="34" charset="0"/>
              </a:rPr>
              <a:t>33 AD</a:t>
            </a:r>
          </a:p>
        </p:txBody>
      </p:sp>
      <p:sp>
        <p:nvSpPr>
          <p:cNvPr id="102408" name="Text Box 8">
            <a:extLst>
              <a:ext uri="{FF2B5EF4-FFF2-40B4-BE49-F238E27FC236}">
                <a16:creationId xmlns:a16="http://schemas.microsoft.com/office/drawing/2014/main" id="{341D9E1E-D132-3D32-8BAF-863755CA6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2413" y="2286000"/>
            <a:ext cx="8397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 Black" panose="020B0A04020102020204" pitchFamily="34" charset="0"/>
              </a:rPr>
              <a:t>66 AD</a:t>
            </a:r>
          </a:p>
        </p:txBody>
      </p:sp>
      <p:sp>
        <p:nvSpPr>
          <p:cNvPr id="102409" name="Text Box 9">
            <a:extLst>
              <a:ext uri="{FF2B5EF4-FFF2-40B4-BE49-F238E27FC236}">
                <a16:creationId xmlns:a16="http://schemas.microsoft.com/office/drawing/2014/main" id="{E3C5C3CA-6921-631C-283C-BAECD17DE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6875" y="2286000"/>
            <a:ext cx="974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 Black" panose="020B0A04020102020204" pitchFamily="34" charset="0"/>
              </a:rPr>
              <a:t>100 AD</a:t>
            </a:r>
          </a:p>
        </p:txBody>
      </p:sp>
      <p:sp>
        <p:nvSpPr>
          <p:cNvPr id="102410" name="Text Box 10">
            <a:extLst>
              <a:ext uri="{FF2B5EF4-FFF2-40B4-BE49-F238E27FC236}">
                <a16:creationId xmlns:a16="http://schemas.microsoft.com/office/drawing/2014/main" id="{76E188B0-8F5A-74BC-4EF0-A931BCAC0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681288"/>
            <a:ext cx="2667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LIFE OF JESUS</a:t>
            </a:r>
          </a:p>
        </p:txBody>
      </p:sp>
      <p:sp>
        <p:nvSpPr>
          <p:cNvPr id="102411" name="Text Box 11">
            <a:extLst>
              <a:ext uri="{FF2B5EF4-FFF2-40B4-BE49-F238E27FC236}">
                <a16:creationId xmlns:a16="http://schemas.microsoft.com/office/drawing/2014/main" id="{45F86E3D-90F0-1B1D-09BD-E3E4B404C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681288"/>
            <a:ext cx="2514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CHURCH BEGINS</a:t>
            </a:r>
          </a:p>
        </p:txBody>
      </p:sp>
      <p:sp>
        <p:nvSpPr>
          <p:cNvPr id="102412" name="Text Box 12">
            <a:extLst>
              <a:ext uri="{FF2B5EF4-FFF2-40B4-BE49-F238E27FC236}">
                <a16:creationId xmlns:a16="http://schemas.microsoft.com/office/drawing/2014/main" id="{DFAAFB75-2038-BB0B-2315-8F593F994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681288"/>
            <a:ext cx="2514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GOSPELS WRITTEN</a:t>
            </a:r>
          </a:p>
        </p:txBody>
      </p:sp>
      <p:sp>
        <p:nvSpPr>
          <p:cNvPr id="102413" name="Text Box 13">
            <a:extLst>
              <a:ext uri="{FF2B5EF4-FFF2-40B4-BE49-F238E27FC236}">
                <a16:creationId xmlns:a16="http://schemas.microsoft.com/office/drawing/2014/main" id="{FD1CF958-B40F-7557-8700-0736DBE85D64}"/>
              </a:ext>
            </a:extLst>
          </p:cNvPr>
          <p:cNvSpPr txBox="1">
            <a:spLocks noChangeArrowheads="1"/>
          </p:cNvSpPr>
          <p:nvPr/>
        </p:nvSpPr>
        <p:spPr bwMode="auto">
          <a:xfrm rot="-4478294">
            <a:off x="4925219" y="1115219"/>
            <a:ext cx="1974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MARK WRITTEN</a:t>
            </a:r>
          </a:p>
        </p:txBody>
      </p:sp>
      <p:sp>
        <p:nvSpPr>
          <p:cNvPr id="102414" name="Text Box 14">
            <a:extLst>
              <a:ext uri="{FF2B5EF4-FFF2-40B4-BE49-F238E27FC236}">
                <a16:creationId xmlns:a16="http://schemas.microsoft.com/office/drawing/2014/main" id="{F77B76A9-AC08-5DAA-61ED-068A13F09CE8}"/>
              </a:ext>
            </a:extLst>
          </p:cNvPr>
          <p:cNvSpPr txBox="1">
            <a:spLocks noChangeArrowheads="1"/>
          </p:cNvSpPr>
          <p:nvPr/>
        </p:nvSpPr>
        <p:spPr bwMode="auto">
          <a:xfrm rot="-4645446">
            <a:off x="6131719" y="1026319"/>
            <a:ext cx="2457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MATTHEW WRITTEN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02415" name="Text Box 15">
            <a:extLst>
              <a:ext uri="{FF2B5EF4-FFF2-40B4-BE49-F238E27FC236}">
                <a16:creationId xmlns:a16="http://schemas.microsoft.com/office/drawing/2014/main" id="{7E24E854-2B4D-4E80-5F7D-DDAD500783D8}"/>
              </a:ext>
            </a:extLst>
          </p:cNvPr>
          <p:cNvSpPr txBox="1">
            <a:spLocks noChangeArrowheads="1"/>
          </p:cNvSpPr>
          <p:nvPr/>
        </p:nvSpPr>
        <p:spPr bwMode="auto">
          <a:xfrm rot="-4629807">
            <a:off x="6771482" y="1299368"/>
            <a:ext cx="191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LUKE WRITTEN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02416" name="Text Box 16">
            <a:extLst>
              <a:ext uri="{FF2B5EF4-FFF2-40B4-BE49-F238E27FC236}">
                <a16:creationId xmlns:a16="http://schemas.microsoft.com/office/drawing/2014/main" id="{16DF2A7F-12C9-B7CA-EF3C-76FC6A50B4E0}"/>
              </a:ext>
            </a:extLst>
          </p:cNvPr>
          <p:cNvSpPr txBox="1">
            <a:spLocks noChangeArrowheads="1"/>
          </p:cNvSpPr>
          <p:nvPr/>
        </p:nvSpPr>
        <p:spPr bwMode="auto">
          <a:xfrm rot="-4728569">
            <a:off x="7389019" y="1235869"/>
            <a:ext cx="1924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JOHN WRITTEN</a:t>
            </a:r>
          </a:p>
        </p:txBody>
      </p:sp>
      <p:sp>
        <p:nvSpPr>
          <p:cNvPr id="102417" name="AutoShape 17">
            <a:extLst>
              <a:ext uri="{FF2B5EF4-FFF2-40B4-BE49-F238E27FC236}">
                <a16:creationId xmlns:a16="http://schemas.microsoft.com/office/drawing/2014/main" id="{D594CE3A-5F36-7AB4-D034-E9C20946F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200400"/>
            <a:ext cx="2514600" cy="733425"/>
          </a:xfrm>
          <a:prstGeom prst="curvedUpArrow">
            <a:avLst>
              <a:gd name="adj1" fmla="val 68571"/>
              <a:gd name="adj2" fmla="val 137143"/>
              <a:gd name="adj3" fmla="val 33333"/>
            </a:avLst>
          </a:prstGeom>
          <a:solidFill>
            <a:srgbClr val="66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02418" name="AutoShape 18">
            <a:extLst>
              <a:ext uri="{FF2B5EF4-FFF2-40B4-BE49-F238E27FC236}">
                <a16:creationId xmlns:a16="http://schemas.microsoft.com/office/drawing/2014/main" id="{46ED1C39-B181-E887-5593-E7901A4BFACE}"/>
              </a:ext>
            </a:extLst>
          </p:cNvPr>
          <p:cNvSpPr>
            <a:spLocks noChangeArrowheads="1"/>
          </p:cNvSpPr>
          <p:nvPr/>
        </p:nvSpPr>
        <p:spPr bwMode="auto">
          <a:xfrm rot="-2563017">
            <a:off x="3363913" y="1001713"/>
            <a:ext cx="2828925" cy="609600"/>
          </a:xfrm>
          <a:prstGeom prst="curvedDownArrow">
            <a:avLst>
              <a:gd name="adj1" fmla="val 92813"/>
              <a:gd name="adj2" fmla="val 185625"/>
              <a:gd name="adj3" fmla="val 33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02419" name="Text Box 19">
            <a:extLst>
              <a:ext uri="{FF2B5EF4-FFF2-40B4-BE49-F238E27FC236}">
                <a16:creationId xmlns:a16="http://schemas.microsoft.com/office/drawing/2014/main" id="{A9FB2994-C55D-4661-4BD0-993973E23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62400"/>
            <a:ext cx="2749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What Jesus Said and Did</a:t>
            </a:r>
          </a:p>
        </p:txBody>
      </p:sp>
      <p:sp>
        <p:nvSpPr>
          <p:cNvPr id="102420" name="Text Box 20">
            <a:extLst>
              <a:ext uri="{FF2B5EF4-FFF2-40B4-BE49-F238E27FC236}">
                <a16:creationId xmlns:a16="http://schemas.microsoft.com/office/drawing/2014/main" id="{5D8C5AD4-E497-D479-5E28-978049AED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0350" y="1233488"/>
            <a:ext cx="4260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What the Apostolic Church Said and Did</a:t>
            </a:r>
          </a:p>
        </p:txBody>
      </p:sp>
      <p:sp>
        <p:nvSpPr>
          <p:cNvPr id="102421" name="Text Box 21">
            <a:extLst>
              <a:ext uri="{FF2B5EF4-FFF2-40B4-BE49-F238E27FC236}">
                <a16:creationId xmlns:a16="http://schemas.microsoft.com/office/drawing/2014/main" id="{27CABB1E-51B1-61DC-081B-50670754644A}"/>
              </a:ext>
            </a:extLst>
          </p:cNvPr>
          <p:cNvSpPr txBox="1">
            <a:spLocks noChangeArrowheads="1"/>
          </p:cNvSpPr>
          <p:nvPr/>
        </p:nvSpPr>
        <p:spPr bwMode="auto">
          <a:xfrm rot="2677025">
            <a:off x="5203825" y="3455988"/>
            <a:ext cx="17145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67 AD, Rome</a:t>
            </a:r>
            <a:br>
              <a:rPr lang="en-US" altLang="en-US" sz="1600">
                <a:latin typeface="Arial" panose="020B0604020202020204" pitchFamily="34" charset="0"/>
              </a:rPr>
            </a:br>
            <a:r>
              <a:rPr lang="en-US" altLang="en-US" sz="1600">
                <a:latin typeface="Arial" panose="020B0604020202020204" pitchFamily="34" charset="0"/>
              </a:rPr>
              <a:t>Peter Martyred</a:t>
            </a:r>
            <a:br>
              <a:rPr lang="en-US" altLang="en-US" sz="1600">
                <a:latin typeface="Arial" panose="020B0604020202020204" pitchFamily="34" charset="0"/>
              </a:rPr>
            </a:br>
            <a:r>
              <a:rPr lang="en-US" altLang="en-US" sz="1600">
                <a:latin typeface="Arial" panose="020B0604020202020204" pitchFamily="34" charset="0"/>
              </a:rPr>
              <a:t>Paul Martyred</a:t>
            </a:r>
          </a:p>
        </p:txBody>
      </p:sp>
      <p:sp>
        <p:nvSpPr>
          <p:cNvPr id="102422" name="AutoShape 22">
            <a:extLst>
              <a:ext uri="{FF2B5EF4-FFF2-40B4-BE49-F238E27FC236}">
                <a16:creationId xmlns:a16="http://schemas.microsoft.com/office/drawing/2014/main" id="{E71168AD-47F6-010E-B057-FE19E05FFE0E}"/>
              </a:ext>
            </a:extLst>
          </p:cNvPr>
          <p:cNvSpPr>
            <a:spLocks noChangeArrowheads="1"/>
          </p:cNvSpPr>
          <p:nvPr/>
        </p:nvSpPr>
        <p:spPr bwMode="auto">
          <a:xfrm rot="-1800881">
            <a:off x="3886200" y="914400"/>
            <a:ext cx="3729038" cy="609600"/>
          </a:xfrm>
          <a:prstGeom prst="curvedDownArrow">
            <a:avLst>
              <a:gd name="adj1" fmla="val 122344"/>
              <a:gd name="adj2" fmla="val 244688"/>
              <a:gd name="adj3" fmla="val 33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02423" name="AutoShape 23">
            <a:extLst>
              <a:ext uri="{FF2B5EF4-FFF2-40B4-BE49-F238E27FC236}">
                <a16:creationId xmlns:a16="http://schemas.microsoft.com/office/drawing/2014/main" id="{3D7A5E0B-EF93-44C6-8B58-1FA346727112}"/>
              </a:ext>
            </a:extLst>
          </p:cNvPr>
          <p:cNvSpPr>
            <a:spLocks noChangeArrowheads="1"/>
          </p:cNvSpPr>
          <p:nvPr/>
        </p:nvSpPr>
        <p:spPr bwMode="auto">
          <a:xfrm rot="-982181">
            <a:off x="4543425" y="1357313"/>
            <a:ext cx="3657600" cy="542925"/>
          </a:xfrm>
          <a:prstGeom prst="curvedDownArrow">
            <a:avLst>
              <a:gd name="adj1" fmla="val 134737"/>
              <a:gd name="adj2" fmla="val 269474"/>
              <a:gd name="adj3" fmla="val 33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02424" name="Text Box 24">
            <a:extLst>
              <a:ext uri="{FF2B5EF4-FFF2-40B4-BE49-F238E27FC236}">
                <a16:creationId xmlns:a16="http://schemas.microsoft.com/office/drawing/2014/main" id="{94FD10C0-8538-4EEA-1A59-4BDA7F3C3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800600"/>
            <a:ext cx="351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Peter has 230 Name References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in the New Testament</a:t>
            </a:r>
          </a:p>
        </p:txBody>
      </p:sp>
      <p:sp>
        <p:nvSpPr>
          <p:cNvPr id="6169" name="Text Box 25">
            <a:extLst>
              <a:ext uri="{FF2B5EF4-FFF2-40B4-BE49-F238E27FC236}">
                <a16:creationId xmlns:a16="http://schemas.microsoft.com/office/drawing/2014/main" id="{F5643735-F286-0397-80DB-FDAA63419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4925" y="5754688"/>
            <a:ext cx="365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CC3300"/>
                </a:solidFill>
                <a:latin typeface="Arial" panose="020B0604020202020204" pitchFamily="34" charset="0"/>
              </a:rPr>
              <a:t>Biblical Portrait of Peter</a:t>
            </a:r>
            <a:endParaRPr lang="en-US" altLang="en-US" sz="2400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sp>
        <p:nvSpPr>
          <p:cNvPr id="102427" name="Text Box 27">
            <a:extLst>
              <a:ext uri="{FF2B5EF4-FFF2-40B4-BE49-F238E27FC236}">
                <a16:creationId xmlns:a16="http://schemas.microsoft.com/office/drawing/2014/main" id="{0F448537-C6F5-B35C-0A37-08119599A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419600"/>
            <a:ext cx="35687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"… you are Peter, and upon this rock </a:t>
            </a:r>
            <a:br>
              <a:rPr lang="en-US" altLang="en-US" sz="1600">
                <a:latin typeface="Arial" panose="020B0604020202020204" pitchFamily="34" charset="0"/>
              </a:rPr>
            </a:br>
            <a:r>
              <a:rPr lang="en-US" altLang="en-US" sz="1600">
                <a:latin typeface="Arial" panose="020B0604020202020204" pitchFamily="34" charset="0"/>
              </a:rPr>
              <a:t>I will build my church …"</a:t>
            </a:r>
            <a:endParaRPr lang="en-US" altLang="en-US" sz="2400"/>
          </a:p>
        </p:txBody>
      </p:sp>
      <p:sp>
        <p:nvSpPr>
          <p:cNvPr id="102428" name="Text Box 28">
            <a:extLst>
              <a:ext uri="{FF2B5EF4-FFF2-40B4-BE49-F238E27FC236}">
                <a16:creationId xmlns:a16="http://schemas.microsoft.com/office/drawing/2014/main" id="{3AD01AE2-9D4A-7AB9-1AA7-998D3DFB1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5213" y="638175"/>
            <a:ext cx="27701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Peter held and functioned as</a:t>
            </a:r>
            <a:br>
              <a:rPr lang="en-US" altLang="en-US" sz="1600">
                <a:latin typeface="Arial" panose="020B0604020202020204" pitchFamily="34" charset="0"/>
              </a:rPr>
            </a:br>
            <a:r>
              <a:rPr lang="en-US" altLang="en-US" sz="1600">
                <a:latin typeface="Arial" panose="020B0604020202020204" pitchFamily="34" charset="0"/>
              </a:rPr>
              <a:t>first among equals . . . </a:t>
            </a: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2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0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02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2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2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2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2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2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 animBg="1"/>
      <p:bldP spid="102403" grpId="0" animBg="1"/>
      <p:bldP spid="102404" grpId="0" animBg="1"/>
      <p:bldP spid="102406" grpId="0" autoUpdateAnimBg="0"/>
      <p:bldP spid="102407" grpId="0" autoUpdateAnimBg="0"/>
      <p:bldP spid="102408" grpId="0" autoUpdateAnimBg="0"/>
      <p:bldP spid="102409" grpId="0" autoUpdateAnimBg="0"/>
      <p:bldP spid="102410" grpId="0" autoUpdateAnimBg="0"/>
      <p:bldP spid="102411" grpId="0" autoUpdateAnimBg="0"/>
      <p:bldP spid="102412" grpId="0" autoUpdateAnimBg="0"/>
      <p:bldP spid="102413" grpId="0" autoUpdateAnimBg="0"/>
      <p:bldP spid="102414" grpId="0" autoUpdateAnimBg="0"/>
      <p:bldP spid="102415" grpId="0" autoUpdateAnimBg="0"/>
      <p:bldP spid="102416" grpId="0" autoUpdateAnimBg="0"/>
      <p:bldP spid="102417" grpId="0" animBg="1"/>
      <p:bldP spid="102418" grpId="0" animBg="1"/>
      <p:bldP spid="102419" grpId="0" autoUpdateAnimBg="0"/>
      <p:bldP spid="102420" grpId="0" autoUpdateAnimBg="0"/>
      <p:bldP spid="102421" grpId="0" autoUpdateAnimBg="0"/>
      <p:bldP spid="102422" grpId="0" animBg="1"/>
      <p:bldP spid="102423" grpId="0" animBg="1"/>
      <p:bldP spid="102424" grpId="0" autoUpdateAnimBg="0"/>
      <p:bldP spid="102427" grpId="0" autoUpdateAnimBg="0"/>
      <p:bldP spid="102428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>
            <a:extLst>
              <a:ext uri="{FF2B5EF4-FFF2-40B4-BE49-F238E27FC236}">
                <a16:creationId xmlns:a16="http://schemas.microsoft.com/office/drawing/2014/main" id="{0F45BD8A-0248-B57C-F3A1-7B2312DC5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44488"/>
            <a:ext cx="9047163" cy="62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Two observation must be made on the Greek and the Latin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translations of Matthew 16:18.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Note in the Greek that the name of Peter is </a:t>
            </a:r>
            <a:r>
              <a:rPr lang="en-US" altLang="en-US" sz="2400" i="1">
                <a:latin typeface="Arial" panose="020B0604020202020204" pitchFamily="34" charset="0"/>
              </a:rPr>
              <a:t>Petros</a:t>
            </a:r>
            <a:r>
              <a:rPr lang="en-US" altLang="en-US" sz="2400">
                <a:latin typeface="Arial" panose="020B0604020202020204" pitchFamily="34" charset="0"/>
              </a:rPr>
              <a:t>, and the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word for rock is </a:t>
            </a:r>
            <a:r>
              <a:rPr lang="en-US" altLang="en-US" sz="2400" i="1">
                <a:latin typeface="Arial" panose="020B0604020202020204" pitchFamily="34" charset="0"/>
              </a:rPr>
              <a:t>petra</a:t>
            </a:r>
            <a:r>
              <a:rPr lang="en-US" altLang="en-US" sz="2400">
                <a:latin typeface="Arial" panose="020B0604020202020204" pitchFamily="34" charset="0"/>
              </a:rPr>
              <a:t>. In Latin the name of Peter is </a:t>
            </a:r>
            <a:r>
              <a:rPr lang="en-US" altLang="en-US" sz="2400" i="1">
                <a:latin typeface="Arial" panose="020B0604020202020204" pitchFamily="34" charset="0"/>
              </a:rPr>
              <a:t>Petrus</a:t>
            </a:r>
            <a:r>
              <a:rPr lang="en-US" altLang="en-US" sz="2400">
                <a:latin typeface="Arial" panose="020B0604020202020204" pitchFamily="34" charset="0"/>
              </a:rPr>
              <a:t> and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the word for rock is </a:t>
            </a:r>
            <a:r>
              <a:rPr lang="en-US" altLang="en-US" sz="2400" i="1">
                <a:latin typeface="Arial" panose="020B0604020202020204" pitchFamily="34" charset="0"/>
              </a:rPr>
              <a:t>petra</a:t>
            </a:r>
            <a:r>
              <a:rPr lang="en-US" altLang="en-US" sz="2400">
                <a:latin typeface="Arial" panose="020B0604020202020204" pitchFamily="34" charset="0"/>
              </a:rPr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This follows from the demands of the respective languages.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Nouns in these languages, unlike English, have gender: some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are masculine (e.g., -os or -us ending to words); some are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feminine (e.g., -a or -am ending to words). The word for a rock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 in both languages is, of its nature, feminine; Peter, being a male,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could not take a feminine ending to his name. It would be like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 calling him "Rockette" instead of "Rocky." Quite a difference!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Hence it is only the demands of language that the gender </a:t>
            </a:r>
            <a:br>
              <a:rPr lang="en-US" altLang="en-US" sz="2400">
                <a:latin typeface="Arial" panose="020B0604020202020204" pitchFamily="34" charset="0"/>
              </a:rPr>
            </a:br>
            <a:r>
              <a:rPr lang="en-US" altLang="en-US" sz="2400">
                <a:latin typeface="Arial" panose="020B0604020202020204" pitchFamily="34" charset="0"/>
              </a:rPr>
              <a:t>of the words is different.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>
            <a:extLst>
              <a:ext uri="{FF2B5EF4-FFF2-40B4-BE49-F238E27FC236}">
                <a16:creationId xmlns:a16="http://schemas.microsoft.com/office/drawing/2014/main" id="{9FF20858-C3E6-6A30-9B18-3029697D6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163" y="10509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pic>
        <p:nvPicPr>
          <p:cNvPr id="34819" name="Picture 1027" descr="Lord's Prayer">
            <a:extLst>
              <a:ext uri="{FF2B5EF4-FFF2-40B4-BE49-F238E27FC236}">
                <a16:creationId xmlns:a16="http://schemas.microsoft.com/office/drawing/2014/main" id="{829AE451-9ED0-DF77-24B2-194FB7738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26431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Box 1028">
            <a:extLst>
              <a:ext uri="{FF2B5EF4-FFF2-40B4-BE49-F238E27FC236}">
                <a16:creationId xmlns:a16="http://schemas.microsoft.com/office/drawing/2014/main" id="{8FDEC37B-3222-5914-D589-404A9534E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748213"/>
            <a:ext cx="29987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The Lord's Prayer in Aramaic</a:t>
            </a:r>
          </a:p>
        </p:txBody>
      </p:sp>
      <p:sp>
        <p:nvSpPr>
          <p:cNvPr id="34821" name="Text Box 1029">
            <a:extLst>
              <a:ext uri="{FF2B5EF4-FFF2-40B4-BE49-F238E27FC236}">
                <a16:creationId xmlns:a16="http://schemas.microsoft.com/office/drawing/2014/main" id="{598DC23D-5602-C27F-F9EA-E7F3EB4B5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52400"/>
            <a:ext cx="3536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The Aramaic Language</a:t>
            </a:r>
          </a:p>
        </p:txBody>
      </p:sp>
      <p:sp>
        <p:nvSpPr>
          <p:cNvPr id="34822" name="Text Box 1030">
            <a:extLst>
              <a:ext uri="{FF2B5EF4-FFF2-40B4-BE49-F238E27FC236}">
                <a16:creationId xmlns:a16="http://schemas.microsoft.com/office/drawing/2014/main" id="{377CC96F-E8F7-A00A-7B08-AEB7F7753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609600"/>
            <a:ext cx="5697538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Aramaic</a:t>
            </a: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 is a language belonging to the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West Semitic subdivision of the Semitic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subfamily of the Afro Asiatic family of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languages.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After the Jews were defeated by the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Babylonians in 586 B.C., they began to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speak Aramaic instead of Hebrew.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They retained Hebrew as the sacred language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of their religion</a:t>
            </a:r>
            <a:r>
              <a:rPr lang="en-US" altLang="en-US" sz="2000">
                <a:solidFill>
                  <a:srgbClr val="000000"/>
                </a:solidFill>
                <a:latin typeface="Helvetica" panose="020B06040202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Although Aramaic was displaced officially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by Greek after the coming of Alexander the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Great, it held its own under Greek domination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and subsequent Roman rule.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Aramaic was the language of Jesus.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Following the rise of Islam in the 7th century AD,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however, Aramaic began to yield to Arabic,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by which eventually it was virtually replaced.</a:t>
            </a:r>
            <a:endParaRPr lang="en-US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>
            <a:extLst>
              <a:ext uri="{FF2B5EF4-FFF2-40B4-BE49-F238E27FC236}">
                <a16:creationId xmlns:a16="http://schemas.microsoft.com/office/drawing/2014/main" id="{EAAF56DD-A71C-9089-BCE6-97B1A38D4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315913"/>
            <a:ext cx="7769225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Parts of the books of Ezra and Daniel in the Bible were written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in an Aramaic dialect, as were some notable Jewish prayers,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such as the kaddish.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In the course of its long history the Aramaic language broke up into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a number of dialects.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Grammatically, Aramaic is very close to Hebrew.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The Aramaic alphabet was attested in the 9th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century B.C.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After c.500 B.C. its use became widespread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in the Middle East.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Papias of Hierapolis is quoted by Eusebius of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Caesarea as affirming that Evangelist Matthew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first "wrote the sayings of Jesus" in Aramaic.</a:t>
            </a:r>
          </a:p>
        </p:txBody>
      </p:sp>
      <p:grpSp>
        <p:nvGrpSpPr>
          <p:cNvPr id="35843" name="Group 3">
            <a:extLst>
              <a:ext uri="{FF2B5EF4-FFF2-40B4-BE49-F238E27FC236}">
                <a16:creationId xmlns:a16="http://schemas.microsoft.com/office/drawing/2014/main" id="{9E24A088-6A62-8CAA-6B1F-80E17CB51F91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1349375"/>
            <a:ext cx="9148763" cy="4160838"/>
            <a:chOff x="0" y="2621"/>
            <a:chExt cx="5763" cy="2621"/>
          </a:xfrm>
        </p:grpSpPr>
        <p:sp>
          <p:nvSpPr>
            <p:cNvPr id="35846" name="Rectangle 4">
              <a:extLst>
                <a:ext uri="{FF2B5EF4-FFF2-40B4-BE49-F238E27FC236}">
                  <a16:creationId xmlns:a16="http://schemas.microsoft.com/office/drawing/2014/main" id="{F4911406-51C1-C3D8-DEA1-AD45E5EA37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621"/>
              <a:ext cx="5760" cy="2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35847" name="Rectangle 5">
              <a:extLst>
                <a:ext uri="{FF2B5EF4-FFF2-40B4-BE49-F238E27FC236}">
                  <a16:creationId xmlns:a16="http://schemas.microsoft.com/office/drawing/2014/main" id="{D0B40F0F-F4E7-CB41-D3EC-9E28DBB089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621"/>
              <a:ext cx="5763" cy="2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  </a:t>
              </a:r>
              <a:r>
                <a:rPr lang="en-US" altLang="en-US" sz="23000"/>
                <a:t> </a:t>
              </a:r>
              <a:r>
                <a:rPr lang="en-US" altLang="en-US" sz="2400"/>
                <a:t>                       </a:t>
              </a:r>
            </a:p>
          </p:txBody>
        </p:sp>
      </p:grpSp>
      <p:pic>
        <p:nvPicPr>
          <p:cNvPr id="35844" name="Picture 6" descr="fig01">
            <a:extLst>
              <a:ext uri="{FF2B5EF4-FFF2-40B4-BE49-F238E27FC236}">
                <a16:creationId xmlns:a16="http://schemas.microsoft.com/office/drawing/2014/main" id="{86E2A97D-F530-215D-6C6A-6E9B842F1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286000"/>
            <a:ext cx="203041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 Box 7">
            <a:extLst>
              <a:ext uri="{FF2B5EF4-FFF2-40B4-BE49-F238E27FC236}">
                <a16:creationId xmlns:a16="http://schemas.microsoft.com/office/drawing/2014/main" id="{3C71B44D-0C73-D578-8DFF-DA394C224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4650" y="6172200"/>
            <a:ext cx="2038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An incense burner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>
            <a:extLst>
              <a:ext uri="{FF2B5EF4-FFF2-40B4-BE49-F238E27FC236}">
                <a16:creationId xmlns:a16="http://schemas.microsoft.com/office/drawing/2014/main" id="{69363160-A879-E966-301A-3BF9A7A79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98450"/>
            <a:ext cx="9175750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Jesus renamed Simon bar-Jonah for a purpose. The literalness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of the play on words--a linguistic pun--is made clear. A pun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is a pun because of the literalness of the play on words. This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 was precisely what Jesus was saying. "You are Rocky and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on this rock I will build my church." His intent becomes clear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when we examine </a:t>
            </a:r>
            <a:r>
              <a:rPr lang="en-US" altLang="en-US" sz="2400" b="1">
                <a:latin typeface="Arial" panose="020B0604020202020204" pitchFamily="34" charset="0"/>
              </a:rPr>
              <a:t>the Aramaic in which language Jesus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addressed Peter</a:t>
            </a:r>
            <a:r>
              <a:rPr lang="en-US" altLang="en-US" sz="2400">
                <a:latin typeface="Arial" panose="020B0604020202020204" pitchFamily="34" charset="0"/>
              </a:rPr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 'aph     'ena'     'amar-na'    lak         da'(n)t-(h)uw      </a:t>
            </a:r>
            <a:r>
              <a:rPr lang="en-US" altLang="en-US" sz="2400" b="1" u="sng">
                <a:solidFill>
                  <a:srgbClr val="CC3300"/>
                </a:solidFill>
                <a:latin typeface="Arial" panose="020B0604020202020204" pitchFamily="34" charset="0"/>
              </a:rPr>
              <a:t>ke'pha'</a:t>
            </a:r>
            <a:r>
              <a:rPr lang="en-US" altLang="en-US" sz="2400" b="1">
                <a:solidFill>
                  <a:srgbClr val="CC3300"/>
                </a:solidFill>
                <a:latin typeface="Arial" panose="020B0604020202020204" pitchFamily="34" charset="0"/>
              </a:rPr>
              <a:t>  </a:t>
            </a:r>
            <a:r>
              <a:rPr lang="en-US" altLang="en-US" sz="2400">
                <a:latin typeface="Arial" panose="020B0604020202020204" pitchFamily="34" charset="0"/>
              </a:rPr>
              <a:t> 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 and        I         say - I      to thee     that-thou-art       </a:t>
            </a:r>
            <a:r>
              <a:rPr lang="en-US" altLang="en-US" sz="2400" b="1">
                <a:solidFill>
                  <a:srgbClr val="CC3300"/>
                </a:solidFill>
                <a:latin typeface="Arial" panose="020B0604020202020204" pitchFamily="34" charset="0"/>
              </a:rPr>
              <a:t>Kephas</a:t>
            </a:r>
            <a:r>
              <a:rPr lang="en-US" altLang="en-US" sz="2400">
                <a:latin typeface="Arial" panose="020B0604020202020204" pitchFamily="34" charset="0"/>
              </a:rPr>
              <a:t> 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 we`'al        hade'      </a:t>
            </a:r>
            <a:r>
              <a:rPr lang="en-US" altLang="en-US" sz="2400" b="1" u="sng">
                <a:solidFill>
                  <a:srgbClr val="CC3300"/>
                </a:solidFill>
                <a:latin typeface="Arial" panose="020B0604020202020204" pitchFamily="34" charset="0"/>
              </a:rPr>
              <a:t>ke'pha'</a:t>
            </a:r>
            <a:r>
              <a:rPr lang="en-US" altLang="en-US" sz="2400">
                <a:latin typeface="Arial" panose="020B0604020202020204" pitchFamily="34" charset="0"/>
              </a:rPr>
              <a:t>      'ebneyh                 le`i(d)tiy            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 and upon     this       </a:t>
            </a:r>
            <a:r>
              <a:rPr lang="en-US" altLang="en-US" sz="2400" b="1">
                <a:solidFill>
                  <a:srgbClr val="CC3300"/>
                </a:solidFill>
                <a:latin typeface="Arial" panose="020B0604020202020204" pitchFamily="34" charset="0"/>
              </a:rPr>
              <a:t> rock</a:t>
            </a:r>
            <a:r>
              <a:rPr lang="en-US" altLang="en-US" sz="2400">
                <a:latin typeface="Arial" panose="020B0604020202020204" pitchFamily="34" charset="0"/>
              </a:rPr>
              <a:t>      I will build her   namely my church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>
            <a:extLst>
              <a:ext uri="{FF2B5EF4-FFF2-40B4-BE49-F238E27FC236}">
                <a16:creationId xmlns:a16="http://schemas.microsoft.com/office/drawing/2014/main" id="{918278CF-EA29-C0D3-921F-A90798D55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98450"/>
            <a:ext cx="9175750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Jesus renamed Simon bar-Jonah for a purpose. The literalness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of the play on words--a linguistic pun--is made clear. A pun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is a pun because of the literalness of the play on words. This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 was precisely what Jesus was saying. "You are Rocky and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on this rock I will build my church." His intent becomes clear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when we examine </a:t>
            </a:r>
            <a:r>
              <a:rPr lang="en-US" altLang="en-US" sz="2400" b="1">
                <a:latin typeface="Arial" panose="020B0604020202020204" pitchFamily="34" charset="0"/>
              </a:rPr>
              <a:t>the Aramaic in which language Jesus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addressed Peter</a:t>
            </a:r>
            <a:r>
              <a:rPr lang="en-US" altLang="en-US" sz="2400">
                <a:latin typeface="Arial" panose="020B0604020202020204" pitchFamily="34" charset="0"/>
              </a:rPr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 'aph     'ena'     'amar-na'    lak         da'(n)t-(h)uw      </a:t>
            </a:r>
            <a:r>
              <a:rPr lang="en-US" altLang="en-US" sz="2400" b="1" u="sng">
                <a:solidFill>
                  <a:srgbClr val="CC3300"/>
                </a:solidFill>
                <a:latin typeface="Arial" panose="020B0604020202020204" pitchFamily="34" charset="0"/>
              </a:rPr>
              <a:t>ke'pha'</a:t>
            </a:r>
            <a:r>
              <a:rPr lang="en-US" altLang="en-US" sz="2400" b="1">
                <a:solidFill>
                  <a:srgbClr val="CC3300"/>
                </a:solidFill>
                <a:latin typeface="Arial" panose="020B0604020202020204" pitchFamily="34" charset="0"/>
              </a:rPr>
              <a:t>  </a:t>
            </a:r>
            <a:r>
              <a:rPr lang="en-US" altLang="en-US" sz="2400">
                <a:latin typeface="Arial" panose="020B0604020202020204" pitchFamily="34" charset="0"/>
              </a:rPr>
              <a:t> 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 and        I         say - I      to thee     that-thou-art       </a:t>
            </a:r>
            <a:r>
              <a:rPr lang="en-US" altLang="en-US" sz="2400" b="1">
                <a:solidFill>
                  <a:srgbClr val="CC3300"/>
                </a:solidFill>
                <a:latin typeface="Arial" panose="020B0604020202020204" pitchFamily="34" charset="0"/>
              </a:rPr>
              <a:t>Kephas</a:t>
            </a:r>
            <a:r>
              <a:rPr lang="en-US" altLang="en-US" sz="2400">
                <a:latin typeface="Arial" panose="020B0604020202020204" pitchFamily="34" charset="0"/>
              </a:rPr>
              <a:t> 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 we`'al        hade'      </a:t>
            </a:r>
            <a:r>
              <a:rPr lang="en-US" altLang="en-US" sz="2400" b="1" u="sng">
                <a:solidFill>
                  <a:srgbClr val="CC3300"/>
                </a:solidFill>
                <a:latin typeface="Arial" panose="020B0604020202020204" pitchFamily="34" charset="0"/>
              </a:rPr>
              <a:t>ke'pha'</a:t>
            </a:r>
            <a:r>
              <a:rPr lang="en-US" altLang="en-US" sz="2400">
                <a:latin typeface="Arial" panose="020B0604020202020204" pitchFamily="34" charset="0"/>
              </a:rPr>
              <a:t>      'ebneyh                 le`i(d)tiy            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 and upon     this       </a:t>
            </a:r>
            <a:r>
              <a:rPr lang="en-US" altLang="en-US" sz="2400" b="1">
                <a:solidFill>
                  <a:srgbClr val="CC3300"/>
                </a:solidFill>
                <a:latin typeface="Arial" panose="020B0604020202020204" pitchFamily="34" charset="0"/>
              </a:rPr>
              <a:t> rock</a:t>
            </a:r>
            <a:r>
              <a:rPr lang="en-US" altLang="en-US" sz="2400">
                <a:latin typeface="Arial" panose="020B0604020202020204" pitchFamily="34" charset="0"/>
              </a:rPr>
              <a:t>      I will build her   namely my church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37891" name="Oval 3">
            <a:extLst>
              <a:ext uri="{FF2B5EF4-FFF2-40B4-BE49-F238E27FC236}">
                <a16:creationId xmlns:a16="http://schemas.microsoft.com/office/drawing/2014/main" id="{094C9DB9-F267-BFF0-DCE6-FF0594D61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3429000"/>
            <a:ext cx="1295400" cy="12192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37892" name="Oval 4">
            <a:extLst>
              <a:ext uri="{FF2B5EF4-FFF2-40B4-BE49-F238E27FC236}">
                <a16:creationId xmlns:a16="http://schemas.microsoft.com/office/drawing/2014/main" id="{C6D02E33-32E2-E145-6E67-69D79A631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419600"/>
            <a:ext cx="1295400" cy="12192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37893" name="Text Box 5">
            <a:extLst>
              <a:ext uri="{FF2B5EF4-FFF2-40B4-BE49-F238E27FC236}">
                <a16:creationId xmlns:a16="http://schemas.microsoft.com/office/drawing/2014/main" id="{47518061-22DE-5D15-F84C-8E86233B2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867400"/>
            <a:ext cx="86058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Note that the word for Peter, </a:t>
            </a:r>
            <a:r>
              <a:rPr lang="en-US" altLang="en-US" sz="2400" b="1" i="1">
                <a:solidFill>
                  <a:schemeClr val="accent2"/>
                </a:solidFill>
                <a:latin typeface="Arial" panose="020B0604020202020204" pitchFamily="34" charset="0"/>
              </a:rPr>
              <a:t>ke'pha'</a:t>
            </a:r>
            <a:r>
              <a:rPr lang="en-US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, is the same word for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rock. The words are equated: Peter is the rock.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>
            <a:extLst>
              <a:ext uri="{FF2B5EF4-FFF2-40B4-BE49-F238E27FC236}">
                <a16:creationId xmlns:a16="http://schemas.microsoft.com/office/drawing/2014/main" id="{08276AE1-5DC6-86F9-006E-28869BC08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79400"/>
            <a:ext cx="8697913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The core of the meaning appears to rest in the two words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 for a "rock." If Matthew recorded that Christ used the same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word both for (1) the proper name of Peter and (2) the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foundation on which Christ says he will build the church,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then an interpretation follows that </a:t>
            </a:r>
            <a:r>
              <a:rPr lang="en-US" altLang="en-US" sz="2400" b="1">
                <a:latin typeface="Arial" panose="020B0604020202020204" pitchFamily="34" charset="0"/>
              </a:rPr>
              <a:t>the foundation of the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church </a:t>
            </a:r>
            <a:r>
              <a:rPr lang="en-US" altLang="en-US" sz="2400" b="1" i="1">
                <a:latin typeface="Arial" panose="020B0604020202020204" pitchFamily="34" charset="0"/>
              </a:rPr>
              <a:t>is</a:t>
            </a:r>
            <a:r>
              <a:rPr lang="en-US" altLang="en-US" sz="2400" b="1">
                <a:latin typeface="Arial" panose="020B0604020202020204" pitchFamily="34" charset="0"/>
              </a:rPr>
              <a:t> Peter</a:t>
            </a:r>
            <a:r>
              <a:rPr lang="en-US" altLang="en-US" sz="2400">
                <a:latin typeface="Arial" panose="020B0604020202020204" pitchFamily="34" charset="0"/>
              </a:rPr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Because the Word of God as recorded in Matthew had to be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intelligible in its literalness for all people including the more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simple people of the early centuries of the Church, a more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involved interpretation demanding extensive hermeneutics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and linguistic acumen would be unwarranted. Ultimately, when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there are differing interpretations, the principle question then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becomes, "by what authority is the truth appealed."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>
            <a:extLst>
              <a:ext uri="{FF2B5EF4-FFF2-40B4-BE49-F238E27FC236}">
                <a16:creationId xmlns:a16="http://schemas.microsoft.com/office/drawing/2014/main" id="{91A9B8BF-D681-6CF1-D7D4-282845F02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75" y="1165225"/>
            <a:ext cx="8256588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The Catholic Church has infallibly defined the interpretation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of Matthew 16.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Arial" panose="020B0604020202020204" pitchFamily="34" charset="0"/>
              </a:rPr>
              <a:t>The Council of Ephesus, 431 AD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Arial" panose="020B0604020202020204" pitchFamily="34" charset="0"/>
              </a:rPr>
              <a:t> </a:t>
            </a:r>
            <a:br>
              <a:rPr lang="en-US" altLang="en-US" sz="2400" b="1">
                <a:solidFill>
                  <a:srgbClr val="008000"/>
                </a:solidFill>
                <a:latin typeface="Arial" panose="020B0604020202020204" pitchFamily="34" charset="0"/>
              </a:rPr>
            </a:br>
            <a:r>
              <a:rPr lang="en-US" altLang="en-US" sz="2400" b="1">
                <a:solidFill>
                  <a:srgbClr val="008000"/>
                </a:solidFill>
                <a:latin typeface="Arial" panose="020B0604020202020204" pitchFamily="34" charset="0"/>
              </a:rPr>
              <a:t>"</a:t>
            </a:r>
            <a:r>
              <a:rPr lang="en-US" altLang="en-US" sz="2400">
                <a:latin typeface="Arial" panose="020B0604020202020204" pitchFamily="34" charset="0"/>
              </a:rPr>
              <a:t>No one doubts, in fact, it is obvious to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all ages that the holy and most Blessed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Peter, </a:t>
            </a:r>
            <a:r>
              <a:rPr lang="en-US" altLang="en-US" sz="2400" b="1">
                <a:latin typeface="Arial" panose="020B0604020202020204" pitchFamily="34" charset="0"/>
              </a:rPr>
              <a:t>head and Prince of the Apostles</a:t>
            </a:r>
            <a:r>
              <a:rPr lang="en-US" altLang="en-US" sz="2400">
                <a:latin typeface="Arial" panose="020B0604020202020204" pitchFamily="34" charset="0"/>
              </a:rPr>
              <a:t>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the pillar of faith</a:t>
            </a:r>
            <a:r>
              <a:rPr lang="en-US" altLang="en-US" sz="2400">
                <a:latin typeface="Arial" panose="020B0604020202020204" pitchFamily="34" charset="0"/>
              </a:rPr>
              <a:t>, and </a:t>
            </a:r>
            <a:r>
              <a:rPr lang="en-US" altLang="en-US" sz="2400" b="1">
                <a:latin typeface="Arial" panose="020B0604020202020204" pitchFamily="34" charset="0"/>
              </a:rPr>
              <a:t>the foundation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of the Catholic Church</a:t>
            </a:r>
            <a:r>
              <a:rPr lang="en-US" altLang="en-US" sz="2400">
                <a:latin typeface="Arial" panose="020B0604020202020204" pitchFamily="34" charset="0"/>
              </a:rPr>
              <a:t>, received the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keys of the kingdom from our Lord Jesus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Christ, the savior and redeemer of the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human race." </a:t>
            </a:r>
          </a:p>
        </p:txBody>
      </p:sp>
      <p:pic>
        <p:nvPicPr>
          <p:cNvPr id="39939" name="Picture 3" descr="peter2">
            <a:extLst>
              <a:ext uri="{FF2B5EF4-FFF2-40B4-BE49-F238E27FC236}">
                <a16:creationId xmlns:a16="http://schemas.microsoft.com/office/drawing/2014/main" id="{5E3ECC76-237C-058E-33F1-C5E6F8E8E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575" y="1524000"/>
            <a:ext cx="21605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 Box 4">
            <a:extLst>
              <a:ext uri="{FF2B5EF4-FFF2-40B4-BE49-F238E27FC236}">
                <a16:creationId xmlns:a16="http://schemas.microsoft.com/office/drawing/2014/main" id="{366535A4-82C1-8F6D-04A4-572E45E16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192088"/>
            <a:ext cx="87280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When there is error or misunderstanding, the teaching authority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of the Church is appealed.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>
            <a:extLst>
              <a:ext uri="{FF2B5EF4-FFF2-40B4-BE49-F238E27FC236}">
                <a16:creationId xmlns:a16="http://schemas.microsoft.com/office/drawing/2014/main" id="{78065717-BCF5-2613-B0EC-63C8A97B6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8745538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Arial" panose="020B0604020202020204" pitchFamily="34" charset="0"/>
              </a:rPr>
              <a:t>First Vatican Council, 1870</a:t>
            </a:r>
            <a:r>
              <a:rPr lang="en-US" altLang="en-US" sz="2400">
                <a:latin typeface="Arial" panose="020B0604020202020204" pitchFamily="34" charset="0"/>
              </a:rPr>
              <a:t>, </a:t>
            </a:r>
            <a:r>
              <a:rPr lang="en-US" altLang="en-US" sz="2400" i="1">
                <a:latin typeface="Arial" panose="020B0604020202020204" pitchFamily="34" charset="0"/>
              </a:rPr>
              <a:t>The First Dogmatic Constitution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latin typeface="Arial" panose="020B0604020202020204" pitchFamily="34" charset="0"/>
              </a:rPr>
              <a:t>of the Church of Christ,</a:t>
            </a:r>
            <a:r>
              <a:rPr lang="en-US" altLang="en-US" sz="2400">
                <a:latin typeface="Arial" panose="020B0604020202020204" pitchFamily="34" charset="0"/>
              </a:rPr>
              <a:t> Chapter 2 </a:t>
            </a:r>
            <a:br>
              <a:rPr lang="en-US" altLang="en-US" sz="2400">
                <a:latin typeface="Arial" panose="020B0604020202020204" pitchFamily="34" charset="0"/>
              </a:rPr>
            </a:b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"Therefore if anyone says that the blessed Apostle Peter was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not constituted by Christ the Lord as the </a:t>
            </a:r>
            <a:r>
              <a:rPr lang="en-US" altLang="en-US" sz="2400" b="1">
                <a:solidFill>
                  <a:srgbClr val="008000"/>
                </a:solidFill>
                <a:latin typeface="Arial" panose="020B0604020202020204" pitchFamily="34" charset="0"/>
              </a:rPr>
              <a:t>Prince </a:t>
            </a:r>
            <a:r>
              <a:rPr lang="en-US" altLang="en-US" sz="2400" b="1">
                <a:latin typeface="Arial" panose="020B0604020202020204" pitchFamily="34" charset="0"/>
              </a:rPr>
              <a:t>of all the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Apostles</a:t>
            </a:r>
            <a:r>
              <a:rPr lang="en-US" altLang="en-US" sz="2400">
                <a:latin typeface="Arial" panose="020B0604020202020204" pitchFamily="34" charset="0"/>
              </a:rPr>
              <a:t> and the </a:t>
            </a:r>
            <a:r>
              <a:rPr lang="en-US" altLang="en-US" sz="2400" b="1">
                <a:latin typeface="Arial" panose="020B0604020202020204" pitchFamily="34" charset="0"/>
              </a:rPr>
              <a:t>visible head of the whole Church militant</a:t>
            </a:r>
            <a:r>
              <a:rPr lang="en-US" altLang="en-US" sz="2400">
                <a:latin typeface="Arial" panose="020B0604020202020204" pitchFamily="34" charset="0"/>
              </a:rPr>
              <a:t>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or that he received immediately and directly from Jesus Christ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our Lord only a primacy of honor and not a true and proper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primacy of jurisdiction</a:t>
            </a:r>
            <a:r>
              <a:rPr lang="en-US" altLang="en-US" sz="2400">
                <a:latin typeface="Arial" panose="020B0604020202020204" pitchFamily="34" charset="0"/>
              </a:rPr>
              <a:t>: </a:t>
            </a:r>
            <a:r>
              <a:rPr lang="en-US" altLang="en-US" sz="2400" i="1">
                <a:latin typeface="Arial" panose="020B0604020202020204" pitchFamily="34" charset="0"/>
              </a:rPr>
              <a:t>anathema sit</a:t>
            </a:r>
            <a:r>
              <a:rPr lang="en-US" altLang="en-US" sz="2400">
                <a:latin typeface="Arial" panose="020B0604020202020204" pitchFamily="34" charset="0"/>
              </a:rPr>
              <a:t>." </a:t>
            </a:r>
          </a:p>
        </p:txBody>
      </p:sp>
      <p:pic>
        <p:nvPicPr>
          <p:cNvPr id="40963" name="Picture 4" descr="stpeters1">
            <a:extLst>
              <a:ext uri="{FF2B5EF4-FFF2-40B4-BE49-F238E27FC236}">
                <a16:creationId xmlns:a16="http://schemas.microsoft.com/office/drawing/2014/main" id="{FB6369DC-068A-D1D9-A42C-202D4F5D5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733800"/>
            <a:ext cx="3810000" cy="281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>
            <a:extLst>
              <a:ext uri="{FF2B5EF4-FFF2-40B4-BE49-F238E27FC236}">
                <a16:creationId xmlns:a16="http://schemas.microsoft.com/office/drawing/2014/main" id="{0CBC12AD-CC86-92F8-6667-DD3EB7BC8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68288"/>
            <a:ext cx="8964613" cy="62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Christ continues with </a:t>
            </a:r>
            <a:r>
              <a:rPr lang="en-US" altLang="en-US" sz="2400" b="1">
                <a:latin typeface="Arial" panose="020B0604020202020204" pitchFamily="34" charset="0"/>
              </a:rPr>
              <a:t>the conferral of the "keys"</a:t>
            </a:r>
            <a:r>
              <a:rPr lang="en-US" altLang="en-US" sz="2400">
                <a:latin typeface="Arial" panose="020B0604020202020204" pitchFamily="34" charset="0"/>
              </a:rPr>
              <a:t> which appears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 to be a clear statement of a position of leadership authority.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Matthew 16:19-20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I will give you (singular) the keys to the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kingdom of heaven. </a:t>
            </a:r>
            <a:r>
              <a:rPr lang="en-US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Whatever you bind</a:t>
            </a:r>
            <a:r>
              <a:rPr lang="en-US" altLang="en-US" sz="2400">
                <a:latin typeface="Arial" panose="020B0604020202020204" pitchFamily="34" charset="0"/>
              </a:rPr>
              <a:t>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on earth shall be bound in heaven; and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</a:t>
            </a:r>
            <a:r>
              <a:rPr lang="en-US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whatever you loose</a:t>
            </a:r>
            <a:r>
              <a:rPr lang="en-US" altLang="en-US" sz="2400">
                <a:latin typeface="Arial" panose="020B0604020202020204" pitchFamily="34" charset="0"/>
              </a:rPr>
              <a:t> on earth shall be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loosed in heaven.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This biblical commission echoes one other conferral of keys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in the Bible. Eliakim receives the keys of the royal palace.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Isaiah 22:22</a:t>
            </a:r>
            <a:r>
              <a:rPr lang="en-US" altLang="en-US" sz="2400">
                <a:latin typeface="Arial" panose="020B0604020202020204" pitchFamily="34" charset="0"/>
              </a:rPr>
              <a:t>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I will place the key of the House of David on his shoulder;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when he opens, no one shall shut, when he shuts, no one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shall open. </a:t>
            </a:r>
          </a:p>
        </p:txBody>
      </p:sp>
      <p:pic>
        <p:nvPicPr>
          <p:cNvPr id="41987" name="Picture 4" descr="byerlog">
            <a:extLst>
              <a:ext uri="{FF2B5EF4-FFF2-40B4-BE49-F238E27FC236}">
                <a16:creationId xmlns:a16="http://schemas.microsoft.com/office/drawing/2014/main" id="{57AAEC07-05C3-AECC-4760-ADBD235FA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1447800"/>
            <a:ext cx="1731963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>
            <a:extLst>
              <a:ext uri="{FF2B5EF4-FFF2-40B4-BE49-F238E27FC236}">
                <a16:creationId xmlns:a16="http://schemas.microsoft.com/office/drawing/2014/main" id="{BA55BC92-73C5-EAE3-F3DB-D903159BB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52400"/>
            <a:ext cx="9097963" cy="666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Apart from this passage, there is no background in biblical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language for binding and loosening. In Rabbinical Judaism,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 the words signify rabbinical decisions; </a:t>
            </a:r>
            <a:r>
              <a:rPr lang="en-US" altLang="en-US" sz="2400" b="1">
                <a:latin typeface="Arial" panose="020B0604020202020204" pitchFamily="34" charset="0"/>
              </a:rPr>
              <a:t>to bind is to give 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decision that imposes an obligation, and to loose is to give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a decision that removes an obligation</a:t>
            </a:r>
            <a:r>
              <a:rPr lang="en-US" altLang="en-US" sz="2400">
                <a:latin typeface="Arial" panose="020B0604020202020204" pitchFamily="34" charset="0"/>
              </a:rPr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Matthew 18:15-18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"If your brother sins (against you), go and tell him his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fault between you and him alone. If he listens to you,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you have won over your brother. If he does not listen,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take one or two others along with you, so that 'every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fact may be established on the testimony of two or three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witnesses.' If he refuses to listen to them, tell the church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(</a:t>
            </a:r>
            <a:r>
              <a:rPr lang="en-US" altLang="en-US" sz="2400" i="1">
                <a:latin typeface="Arial" panose="020B0604020202020204" pitchFamily="34" charset="0"/>
              </a:rPr>
              <a:t>ekklesia</a:t>
            </a:r>
            <a:r>
              <a:rPr lang="en-US" altLang="en-US" sz="2400">
                <a:latin typeface="Arial" panose="020B0604020202020204" pitchFamily="34" charset="0"/>
              </a:rPr>
              <a:t>). If he refuses to listen even to the church, then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treat him as you would a Gentile or a tax collector. Amen,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I say to you, </a:t>
            </a:r>
            <a:r>
              <a:rPr lang="en-US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whatever you bind on earth shall be bound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	in heaven</a:t>
            </a:r>
            <a:r>
              <a:rPr lang="en-US" altLang="en-US" sz="2400">
                <a:latin typeface="Arial" panose="020B0604020202020204" pitchFamily="34" charset="0"/>
              </a:rPr>
              <a:t>, and </a:t>
            </a:r>
            <a:r>
              <a:rPr lang="en-US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whatever you loose on earth shall be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	loosed in heaven</a:t>
            </a:r>
            <a:r>
              <a:rPr lang="en-US" altLang="en-US" sz="2400">
                <a:latin typeface="Arial" panose="020B0604020202020204" pitchFamily="34" charset="0"/>
              </a:rPr>
              <a:t>."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1EEE7B96-EA22-C851-CABF-802FE8BDB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268288"/>
            <a:ext cx="8793163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The Evangelists usually make </a:t>
            </a:r>
            <a:r>
              <a:rPr lang="en-US" altLang="en-US" sz="2400" b="1">
                <a:solidFill>
                  <a:srgbClr val="CC3300"/>
                </a:solidFill>
                <a:latin typeface="Arial" panose="020B0604020202020204" pitchFamily="34" charset="0"/>
              </a:rPr>
              <a:t>Peter the spokesperson</a:t>
            </a:r>
            <a:r>
              <a:rPr lang="en-US" altLang="en-US" sz="2400">
                <a:latin typeface="Arial" panose="020B0604020202020204" pitchFamily="34" charset="0"/>
              </a:rPr>
              <a:t> for all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 the apostles.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Mark 8:29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And he (Jesus) asked them, "But who do you say that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I am?" </a:t>
            </a:r>
            <a:r>
              <a:rPr lang="en-US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Peter</a:t>
            </a:r>
            <a:r>
              <a:rPr lang="en-US" altLang="en-US" sz="2400">
                <a:latin typeface="Arial" panose="020B0604020202020204" pitchFamily="34" charset="0"/>
              </a:rPr>
              <a:t> said to him in reply, "You are the Messiah."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Matthew 18:21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Then </a:t>
            </a:r>
            <a:r>
              <a:rPr lang="en-US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Peter</a:t>
            </a:r>
            <a:r>
              <a:rPr lang="en-US" altLang="en-US" sz="2400">
                <a:latin typeface="Arial" panose="020B0604020202020204" pitchFamily="34" charset="0"/>
              </a:rPr>
              <a:t> approaching asked him, "Lord, if my brother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sins against me, how often must I forgive him? As many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as seven times?"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Luke 12:41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Then </a:t>
            </a:r>
            <a:r>
              <a:rPr lang="en-US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Peter</a:t>
            </a:r>
            <a:r>
              <a:rPr lang="en-US" altLang="en-US" sz="2400">
                <a:latin typeface="Arial" panose="020B0604020202020204" pitchFamily="34" charset="0"/>
              </a:rPr>
              <a:t> said, "Lord, is this parable meant for us or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for everyone?"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>
            <a:extLst>
              <a:ext uri="{FF2B5EF4-FFF2-40B4-BE49-F238E27FC236}">
                <a16:creationId xmlns:a16="http://schemas.microsoft.com/office/drawing/2014/main" id="{11268978-E2AF-5FA9-0021-1C5110BA3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268288"/>
            <a:ext cx="8847138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In Matthew 18:18, the Apostles share in the power to bind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and loose that was given to Peter in 16:19; what was given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to Peter alone is now shared by the whole Church in the person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of the Apostles.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If Peter held a position of primacy, the other Apostles would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have to know that and would have reflected that role thrust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on Peter by Christ in their relationships to him. In other words,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does the Bible reveal a primary place or role for Peter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consciously acknowledged by the New Testament writers?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Yes, the biblical portrait of Peter presented earlier in this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chapter attests to the preeminent role of Peter among the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writers of the New Testament.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0" descr="2MMTime">
            <a:extLst>
              <a:ext uri="{FF2B5EF4-FFF2-40B4-BE49-F238E27FC236}">
                <a16:creationId xmlns:a16="http://schemas.microsoft.com/office/drawing/2014/main" id="{5C6106D5-85D5-4388-24E1-B5A6D046F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323013"/>
            <a:ext cx="914082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 Box 2">
            <a:extLst>
              <a:ext uri="{FF2B5EF4-FFF2-40B4-BE49-F238E27FC236}">
                <a16:creationId xmlns:a16="http://schemas.microsoft.com/office/drawing/2014/main" id="{894382BB-C9D4-07BF-4849-72F23B95B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192088"/>
            <a:ext cx="8770938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Among the Apostolic Fathers, the same recognition can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be shown.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Arial" panose="020B0604020202020204" pitchFamily="34" charset="0"/>
              </a:rPr>
              <a:t>Tertullian (Rome, 160 - 220 AD), </a:t>
            </a:r>
            <a:r>
              <a:rPr lang="en-US" altLang="en-US" sz="2400" b="1" i="1">
                <a:solidFill>
                  <a:srgbClr val="008000"/>
                </a:solidFill>
                <a:latin typeface="Arial" panose="020B0604020202020204" pitchFamily="34" charset="0"/>
              </a:rPr>
              <a:t>On Monogamy,</a:t>
            </a:r>
            <a:r>
              <a:rPr lang="en-US" altLang="en-US" sz="2400" b="1">
                <a:solidFill>
                  <a:srgbClr val="008000"/>
                </a:solidFill>
                <a:latin typeface="Arial" panose="020B0604020202020204" pitchFamily="34" charset="0"/>
              </a:rPr>
              <a:t> Chapter 8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"Peter alone do I find ... to have been married. Monogamist 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am led to presume him by consideration of </a:t>
            </a:r>
            <a:r>
              <a:rPr lang="en-US" altLang="en-US" sz="2400" b="1" i="1">
                <a:latin typeface="Arial" panose="020B0604020202020204" pitchFamily="34" charset="0"/>
              </a:rPr>
              <a:t>the church, which,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latin typeface="Arial" panose="020B0604020202020204" pitchFamily="34" charset="0"/>
              </a:rPr>
              <a:t>built upon him</a:t>
            </a:r>
            <a:r>
              <a:rPr lang="en-US" altLang="en-US" sz="2400">
                <a:latin typeface="Arial" panose="020B0604020202020204" pitchFamily="34" charset="0"/>
              </a:rPr>
              <a:t>, was destined to appoint every grade of her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Order from monogamists."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pic>
        <p:nvPicPr>
          <p:cNvPr id="45060" name="Picture 4" descr="medit">
            <a:extLst>
              <a:ext uri="{FF2B5EF4-FFF2-40B4-BE49-F238E27FC236}">
                <a16:creationId xmlns:a16="http://schemas.microsoft.com/office/drawing/2014/main" id="{7D81F83F-11C6-99A7-72D2-4409E1F7E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429000"/>
            <a:ext cx="4754563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Oval 5">
            <a:extLst>
              <a:ext uri="{FF2B5EF4-FFF2-40B4-BE49-F238E27FC236}">
                <a16:creationId xmlns:a16="http://schemas.microsoft.com/office/drawing/2014/main" id="{134F466D-4314-4E7F-F6FC-4DAEFDA8B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3733800"/>
            <a:ext cx="152400" cy="1524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45062" name="Oval 7">
            <a:extLst>
              <a:ext uri="{FF2B5EF4-FFF2-40B4-BE49-F238E27FC236}">
                <a16:creationId xmlns:a16="http://schemas.microsoft.com/office/drawing/2014/main" id="{1A4A838A-B608-151F-BBA7-9D5175F2C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4008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pic>
        <p:nvPicPr>
          <p:cNvPr id="45063" name="Picture 9" descr="tertullian">
            <a:extLst>
              <a:ext uri="{FF2B5EF4-FFF2-40B4-BE49-F238E27FC236}">
                <a16:creationId xmlns:a16="http://schemas.microsoft.com/office/drawing/2014/main" id="{FF6D296F-24CC-0199-9CE9-C92BC9D9A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8" y="3352800"/>
            <a:ext cx="197008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5" descr="2MMTime">
            <a:extLst>
              <a:ext uri="{FF2B5EF4-FFF2-40B4-BE49-F238E27FC236}">
                <a16:creationId xmlns:a16="http://schemas.microsoft.com/office/drawing/2014/main" id="{B12D42A0-53A7-5C94-68C4-2371B8C44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323013"/>
            <a:ext cx="914082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 Box 2">
            <a:extLst>
              <a:ext uri="{FF2B5EF4-FFF2-40B4-BE49-F238E27FC236}">
                <a16:creationId xmlns:a16="http://schemas.microsoft.com/office/drawing/2014/main" id="{D58ABA9B-49EB-6FA1-D187-23CC60954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7200"/>
            <a:ext cx="8797925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Arial" panose="020B0604020202020204" pitchFamily="34" charset="0"/>
              </a:rPr>
              <a:t>Clement (Alexandria, 150 - 215 AD), </a:t>
            </a:r>
            <a:r>
              <a:rPr lang="en-US" altLang="en-US" sz="2400" b="1" i="1">
                <a:solidFill>
                  <a:srgbClr val="008000"/>
                </a:solidFill>
                <a:latin typeface="Arial" panose="020B0604020202020204" pitchFamily="34" charset="0"/>
              </a:rPr>
              <a:t>Who Is the Rich Man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008000"/>
                </a:solidFill>
                <a:latin typeface="Arial" panose="020B0604020202020204" pitchFamily="34" charset="0"/>
              </a:rPr>
              <a:t>That Shall Be Saved?</a:t>
            </a:r>
            <a:r>
              <a:rPr lang="en-US" altLang="en-US" sz="2400" b="1">
                <a:solidFill>
                  <a:srgbClr val="008000"/>
                </a:solidFill>
                <a:latin typeface="Arial" panose="020B0604020202020204" pitchFamily="34" charset="0"/>
              </a:rPr>
              <a:t>, Chapter 21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"Therefore, on hearing those words, the blessed Peter, </a:t>
            </a:r>
            <a:r>
              <a:rPr lang="en-US" altLang="en-US" sz="2400" b="1" i="1">
                <a:latin typeface="Arial" panose="020B0604020202020204" pitchFamily="34" charset="0"/>
              </a:rPr>
              <a:t>the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latin typeface="Arial" panose="020B0604020202020204" pitchFamily="34" charset="0"/>
              </a:rPr>
              <a:t>chosen, the pre-eminent, the first of the disciples</a:t>
            </a:r>
            <a:r>
              <a:rPr lang="en-US" altLang="en-US" sz="2400">
                <a:latin typeface="Arial" panose="020B0604020202020204" pitchFamily="34" charset="0"/>
              </a:rPr>
              <a:t>, for whom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alone and Himself the Savior paid tribute, quickly seized and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comprehended the saying. And what does he say? 'Lo, we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have left all and followed Thee'."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pic>
        <p:nvPicPr>
          <p:cNvPr id="46084" name="Picture 4" descr="medit">
            <a:extLst>
              <a:ext uri="{FF2B5EF4-FFF2-40B4-BE49-F238E27FC236}">
                <a16:creationId xmlns:a16="http://schemas.microsoft.com/office/drawing/2014/main" id="{DF416296-341F-AD3A-D37F-3F3401060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038" y="4191000"/>
            <a:ext cx="4754562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Oval 5">
            <a:extLst>
              <a:ext uri="{FF2B5EF4-FFF2-40B4-BE49-F238E27FC236}">
                <a16:creationId xmlns:a16="http://schemas.microsoft.com/office/drawing/2014/main" id="{5D56A60B-34E4-5D46-D170-6126CF47B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5943600"/>
            <a:ext cx="152400" cy="1524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46086" name="Oval 7">
            <a:extLst>
              <a:ext uri="{FF2B5EF4-FFF2-40B4-BE49-F238E27FC236}">
                <a16:creationId xmlns:a16="http://schemas.microsoft.com/office/drawing/2014/main" id="{9C7A9DB7-E7F3-5973-C0F0-7BDE42B16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4008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46087" name="Rectangle 14">
            <a:extLst>
              <a:ext uri="{FF2B5EF4-FFF2-40B4-BE49-F238E27FC236}">
                <a16:creationId xmlns:a16="http://schemas.microsoft.com/office/drawing/2014/main" id="{3BCCC995-A45E-1A9A-2585-EBB7F5BB6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65338"/>
            <a:ext cx="6858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pic>
        <p:nvPicPr>
          <p:cNvPr id="46088" name="Picture 9" descr="clement_alexandria">
            <a:extLst>
              <a:ext uri="{FF2B5EF4-FFF2-40B4-BE49-F238E27FC236}">
                <a16:creationId xmlns:a16="http://schemas.microsoft.com/office/drawing/2014/main" id="{E40EEA4C-B764-0894-8648-25254622E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3124200"/>
            <a:ext cx="210978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9" descr="2MMTime">
            <a:extLst>
              <a:ext uri="{FF2B5EF4-FFF2-40B4-BE49-F238E27FC236}">
                <a16:creationId xmlns:a16="http://schemas.microsoft.com/office/drawing/2014/main" id="{620C5987-4890-B9B5-FED8-94F80B009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323013"/>
            <a:ext cx="914082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 Box 2">
            <a:extLst>
              <a:ext uri="{FF2B5EF4-FFF2-40B4-BE49-F238E27FC236}">
                <a16:creationId xmlns:a16="http://schemas.microsoft.com/office/drawing/2014/main" id="{FE28BE56-F518-2E9C-7E4C-A13BE49CA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8964613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Arial" panose="020B0604020202020204" pitchFamily="34" charset="0"/>
              </a:rPr>
              <a:t>Cyprian (Carthage, 200 - 258 AD), </a:t>
            </a:r>
            <a:r>
              <a:rPr lang="en-US" altLang="en-US" sz="2400" b="1" i="1">
                <a:solidFill>
                  <a:srgbClr val="008000"/>
                </a:solidFill>
                <a:latin typeface="Arial" panose="020B0604020202020204" pitchFamily="34" charset="0"/>
              </a:rPr>
              <a:t>On the Unity of the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008000"/>
                </a:solidFill>
                <a:latin typeface="Arial" panose="020B0604020202020204" pitchFamily="34" charset="0"/>
              </a:rPr>
              <a:t>Catholic Church,</a:t>
            </a:r>
            <a:r>
              <a:rPr lang="en-US" altLang="en-US" sz="2400" b="1">
                <a:solidFill>
                  <a:srgbClr val="008000"/>
                </a:solidFill>
                <a:latin typeface="Arial" panose="020B0604020202020204" pitchFamily="34" charset="0"/>
              </a:rPr>
              <a:t> Chapter 4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"Upon him (Peter), being one, </a:t>
            </a:r>
            <a:r>
              <a:rPr lang="en-US" altLang="en-US" sz="2400" b="1" i="1">
                <a:latin typeface="Arial" panose="020B0604020202020204" pitchFamily="34" charset="0"/>
              </a:rPr>
              <a:t>He (Christ) built His Church</a:t>
            </a:r>
            <a:r>
              <a:rPr lang="en-US" altLang="en-US" sz="2400">
                <a:latin typeface="Arial" panose="020B0604020202020204" pitchFamily="34" charset="0"/>
              </a:rPr>
              <a:t> and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although after His resurrection He bestows equal power upon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all the Apostles, and says: "As the Father has sent me, I also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send you. Receive the Holy Spirit: if you forgive the sins of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anyone, they will be forgiven him; if you retain the sins of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anyone, they will be retained" (Jn 20:21), that He might display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unity, He established by His authority the origin of the same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unity as beginning from one." </a:t>
            </a:r>
          </a:p>
        </p:txBody>
      </p:sp>
      <p:sp>
        <p:nvSpPr>
          <p:cNvPr id="47108" name="Text Box 3">
            <a:extLst>
              <a:ext uri="{FF2B5EF4-FFF2-40B4-BE49-F238E27FC236}">
                <a16:creationId xmlns:a16="http://schemas.microsoft.com/office/drawing/2014/main" id="{A564FBDE-1E3B-93C2-34B1-E62479C39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4800" y="44069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pic>
        <p:nvPicPr>
          <p:cNvPr id="47109" name="Picture 4" descr="St. Cyprian of Carthage">
            <a:extLst>
              <a:ext uri="{FF2B5EF4-FFF2-40B4-BE49-F238E27FC236}">
                <a16:creationId xmlns:a16="http://schemas.microsoft.com/office/drawing/2014/main" id="{9E148A20-C134-9F36-63CF-EE6502A5E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733800"/>
            <a:ext cx="185261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5" descr="medit">
            <a:extLst>
              <a:ext uri="{FF2B5EF4-FFF2-40B4-BE49-F238E27FC236}">
                <a16:creationId xmlns:a16="http://schemas.microsoft.com/office/drawing/2014/main" id="{B10AC00B-B657-8082-6581-2DE670870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91000"/>
            <a:ext cx="4754563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1" name="Oval 6">
            <a:extLst>
              <a:ext uri="{FF2B5EF4-FFF2-40B4-BE49-F238E27FC236}">
                <a16:creationId xmlns:a16="http://schemas.microsoft.com/office/drawing/2014/main" id="{14D9DEA6-17FA-A67E-E925-8959E4A77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257800"/>
            <a:ext cx="152400" cy="1524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47112" name="Oval 8">
            <a:extLst>
              <a:ext uri="{FF2B5EF4-FFF2-40B4-BE49-F238E27FC236}">
                <a16:creationId xmlns:a16="http://schemas.microsoft.com/office/drawing/2014/main" id="{DA2203C1-7975-9211-592D-DC29234FF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64008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6" descr="2MMTime">
            <a:extLst>
              <a:ext uri="{FF2B5EF4-FFF2-40B4-BE49-F238E27FC236}">
                <a16:creationId xmlns:a16="http://schemas.microsoft.com/office/drawing/2014/main" id="{E78CCCE6-E3D0-CAE4-5D6B-DCC8AADCA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323013"/>
            <a:ext cx="914082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 Box 2">
            <a:extLst>
              <a:ext uri="{FF2B5EF4-FFF2-40B4-BE49-F238E27FC236}">
                <a16:creationId xmlns:a16="http://schemas.microsoft.com/office/drawing/2014/main" id="{EC8E9969-30EC-B083-530B-C07A11DB4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581025"/>
            <a:ext cx="913288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Arial" panose="020B0604020202020204" pitchFamily="34" charset="0"/>
              </a:rPr>
              <a:t>Cyril (Jerusalem, 315 - 387 AD), </a:t>
            </a:r>
            <a:r>
              <a:rPr lang="en-US" altLang="en-US" sz="2400" b="1" i="1">
                <a:solidFill>
                  <a:srgbClr val="008000"/>
                </a:solidFill>
                <a:latin typeface="Arial" panose="020B0604020202020204" pitchFamily="34" charset="0"/>
              </a:rPr>
              <a:t>Catecheses,</a:t>
            </a:r>
            <a:r>
              <a:rPr lang="en-US" altLang="en-US" sz="2400" b="1">
                <a:solidFill>
                  <a:srgbClr val="008000"/>
                </a:solidFill>
                <a:latin typeface="Arial" panose="020B0604020202020204" pitchFamily="34" charset="0"/>
              </a:rPr>
              <a:t> No. 2:19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"Peter, </a:t>
            </a:r>
            <a:r>
              <a:rPr lang="en-US" altLang="en-US" sz="2400" b="1">
                <a:latin typeface="Arial" panose="020B0604020202020204" pitchFamily="34" charset="0"/>
              </a:rPr>
              <a:t>the chiefest and foremost</a:t>
            </a:r>
            <a:r>
              <a:rPr lang="en-US" altLang="en-US" sz="2400">
                <a:latin typeface="Arial" panose="020B0604020202020204" pitchFamily="34" charset="0"/>
              </a:rPr>
              <a:t> of the Apostles, denied the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Lord thrice before a little maid: but he repented himself,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and wept bitterly." </a:t>
            </a:r>
          </a:p>
        </p:txBody>
      </p:sp>
      <p:pic>
        <p:nvPicPr>
          <p:cNvPr id="48132" name="Picture 4" descr="medit">
            <a:extLst>
              <a:ext uri="{FF2B5EF4-FFF2-40B4-BE49-F238E27FC236}">
                <a16:creationId xmlns:a16="http://schemas.microsoft.com/office/drawing/2014/main" id="{C4F67509-71A1-75C3-D417-CF0010AC4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33800"/>
            <a:ext cx="4754563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Oval 5">
            <a:extLst>
              <a:ext uri="{FF2B5EF4-FFF2-40B4-BE49-F238E27FC236}">
                <a16:creationId xmlns:a16="http://schemas.microsoft.com/office/drawing/2014/main" id="{26EA00E0-2242-D92B-2527-2B07BA9DD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257800"/>
            <a:ext cx="152400" cy="1524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48134" name="Oval 7">
            <a:extLst>
              <a:ext uri="{FF2B5EF4-FFF2-40B4-BE49-F238E27FC236}">
                <a16:creationId xmlns:a16="http://schemas.microsoft.com/office/drawing/2014/main" id="{16E59932-B5AB-97D4-4C10-5E9363DB9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64008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pic>
        <p:nvPicPr>
          <p:cNvPr id="48135" name="Picture 15" descr="St. Cyril of Jerusalem">
            <a:extLst>
              <a:ext uri="{FF2B5EF4-FFF2-40B4-BE49-F238E27FC236}">
                <a16:creationId xmlns:a16="http://schemas.microsoft.com/office/drawing/2014/main" id="{6AD45FC3-F4FE-C287-A98A-4C64600A2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2351088"/>
            <a:ext cx="2489200" cy="313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8" descr="2MMTime">
            <a:extLst>
              <a:ext uri="{FF2B5EF4-FFF2-40B4-BE49-F238E27FC236}">
                <a16:creationId xmlns:a16="http://schemas.microsoft.com/office/drawing/2014/main" id="{E7982FFF-07BC-88E7-6D74-C4545E0B1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323013"/>
            <a:ext cx="914082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 Box 2">
            <a:extLst>
              <a:ext uri="{FF2B5EF4-FFF2-40B4-BE49-F238E27FC236}">
                <a16:creationId xmlns:a16="http://schemas.microsoft.com/office/drawing/2014/main" id="{35E54E3E-7C90-858E-8E45-A04E1FDFE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344488"/>
            <a:ext cx="8662988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Arial" panose="020B0604020202020204" pitchFamily="34" charset="0"/>
              </a:rPr>
              <a:t>Augustine (Numidia, now Algeria, 354 - 430 AD),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008000"/>
                </a:solidFill>
                <a:latin typeface="Arial" panose="020B0604020202020204" pitchFamily="34" charset="0"/>
              </a:rPr>
              <a:t>Letters</a:t>
            </a:r>
            <a:r>
              <a:rPr lang="en-US" altLang="en-US" sz="2400" b="1">
                <a:solidFill>
                  <a:srgbClr val="008000"/>
                </a:solidFill>
                <a:latin typeface="Arial" panose="020B0604020202020204" pitchFamily="34" charset="0"/>
              </a:rPr>
              <a:t>, No 53</a:t>
            </a:r>
            <a:r>
              <a:rPr lang="en-US" altLang="en-US" sz="2400">
                <a:latin typeface="Arial" panose="020B0604020202020204" pitchFamily="34" charset="0"/>
              </a:rPr>
              <a:t> </a:t>
            </a:r>
            <a:br>
              <a:rPr lang="en-US" altLang="en-US" sz="2400">
                <a:latin typeface="Arial" panose="020B0604020202020204" pitchFamily="34" charset="0"/>
              </a:rPr>
            </a:br>
            <a:r>
              <a:rPr lang="en-US" altLang="en-US" sz="2400">
                <a:latin typeface="Arial" panose="020B0604020202020204" pitchFamily="34" charset="0"/>
              </a:rPr>
              <a:t>"For, if the order of succession of Bishops is to be considered,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how much more surely, truly and safely do we number them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from Peter, to whom, as </a:t>
            </a:r>
            <a:r>
              <a:rPr lang="en-US" altLang="en-US" sz="2400" b="1" i="1">
                <a:latin typeface="Arial" panose="020B0604020202020204" pitchFamily="34" charset="0"/>
              </a:rPr>
              <a:t>representing the whole Church</a:t>
            </a:r>
            <a:r>
              <a:rPr lang="en-US" altLang="en-US" sz="2400">
                <a:latin typeface="Arial" panose="020B0604020202020204" pitchFamily="34" charset="0"/>
              </a:rPr>
              <a:t>, the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Lord said: "Upon this rock I will build my church and the gates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of hell shall not prevail against it" (Mt 16:18). For, to Peter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succeeded Linus, to Linus Clement, to Clement Anacletus, </a:t>
            </a:r>
            <a:br>
              <a:rPr lang="en-US" altLang="en-US" sz="2400">
                <a:latin typeface="Arial" panose="020B0604020202020204" pitchFamily="34" charset="0"/>
              </a:rPr>
            </a:br>
            <a:r>
              <a:rPr lang="en-US" altLang="en-US" sz="2400">
                <a:latin typeface="Arial" panose="020B0604020202020204" pitchFamily="34" charset="0"/>
              </a:rPr>
              <a:t>to Anacletus Evaristus ... "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pic>
        <p:nvPicPr>
          <p:cNvPr id="49156" name="Picture 4" descr="medit">
            <a:extLst>
              <a:ext uri="{FF2B5EF4-FFF2-40B4-BE49-F238E27FC236}">
                <a16:creationId xmlns:a16="http://schemas.microsoft.com/office/drawing/2014/main" id="{C9CAFD45-24B9-489D-DD36-6D104D3C7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990975"/>
            <a:ext cx="49530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Oval 6">
            <a:extLst>
              <a:ext uri="{FF2B5EF4-FFF2-40B4-BE49-F238E27FC236}">
                <a16:creationId xmlns:a16="http://schemas.microsoft.com/office/drawing/2014/main" id="{5548B704-A5A5-83CB-72DD-7956BA885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5257800"/>
            <a:ext cx="152400" cy="1524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49158" name="Oval 8">
            <a:extLst>
              <a:ext uri="{FF2B5EF4-FFF2-40B4-BE49-F238E27FC236}">
                <a16:creationId xmlns:a16="http://schemas.microsoft.com/office/drawing/2014/main" id="{8FC4009F-03CD-1A35-303D-9AE23F1B8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64008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49159" name="Rectangle 10">
            <a:extLst>
              <a:ext uri="{FF2B5EF4-FFF2-40B4-BE49-F238E27FC236}">
                <a16:creationId xmlns:a16="http://schemas.microsoft.com/office/drawing/2014/main" id="{916F825F-C537-D077-8053-C6BCB22FE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06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49160" name="Rectangle 11">
            <a:extLst>
              <a:ext uri="{FF2B5EF4-FFF2-40B4-BE49-F238E27FC236}">
                <a16:creationId xmlns:a16="http://schemas.microsoft.com/office/drawing/2014/main" id="{0DEAD091-F5DE-BCCB-A58D-FFA570799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06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pic>
        <p:nvPicPr>
          <p:cNvPr id="49161" name="Picture 17" descr="St. Augustine of Hippo">
            <a:extLst>
              <a:ext uri="{FF2B5EF4-FFF2-40B4-BE49-F238E27FC236}">
                <a16:creationId xmlns:a16="http://schemas.microsoft.com/office/drawing/2014/main" id="{085D1578-F104-329F-D065-8236A3C9D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57600"/>
            <a:ext cx="17748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>
            <a:extLst>
              <a:ext uri="{FF2B5EF4-FFF2-40B4-BE49-F238E27FC236}">
                <a16:creationId xmlns:a16="http://schemas.microsoft.com/office/drawing/2014/main" id="{9CBDA54B-B2B4-2CEB-06CD-18C871241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77800"/>
            <a:ext cx="73802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CC3300"/>
                </a:solidFill>
                <a:latin typeface="Arial" panose="020B0604020202020204" pitchFamily="34" charset="0"/>
              </a:rPr>
              <a:t>The Charism of Truth Handling: Infallibility</a:t>
            </a:r>
            <a:endParaRPr lang="en-US" altLang="en-US" sz="2800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sp>
        <p:nvSpPr>
          <p:cNvPr id="50179" name="Text Box 3">
            <a:extLst>
              <a:ext uri="{FF2B5EF4-FFF2-40B4-BE49-F238E27FC236}">
                <a16:creationId xmlns:a16="http://schemas.microsoft.com/office/drawing/2014/main" id="{B70EE1F8-E669-84EA-8DA8-C40A30C00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908050"/>
            <a:ext cx="8351837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Jesus Christ was sent by the Father and was known as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an authentic </a:t>
            </a:r>
            <a:r>
              <a:rPr lang="en-US" altLang="en-US" sz="2400">
                <a:solidFill>
                  <a:srgbClr val="CC3300"/>
                </a:solidFill>
                <a:latin typeface="Arial" panose="020B0604020202020204" pitchFamily="34" charset="0"/>
              </a:rPr>
              <a:t>Teacher</a:t>
            </a:r>
            <a:r>
              <a:rPr lang="en-US" altLang="en-US" sz="2400">
                <a:latin typeface="Arial" panose="020B0604020202020204" pitchFamily="34" charset="0"/>
              </a:rPr>
              <a:t>. Forty times in the New Testament,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Christ is called "teacher" (</a:t>
            </a:r>
            <a:r>
              <a:rPr lang="en-US" altLang="en-US" sz="2400" i="1">
                <a:latin typeface="Arial" panose="020B0604020202020204" pitchFamily="34" charset="0"/>
              </a:rPr>
              <a:t>didaskalos</a:t>
            </a:r>
            <a:r>
              <a:rPr lang="en-US" altLang="en-US" sz="2400">
                <a:latin typeface="Arial" panose="020B0604020202020204" pitchFamily="34" charset="0"/>
              </a:rPr>
              <a:t>, also translated as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"Master"). Twelve times Christ is called "Rabbi" (master,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the address of teachers):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Matthew 23:8, 10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As for you, do not be called 'Rabbi.' You have but one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 teacher, and you are all brothers. Do not be called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'Master'; you have but one master, the Messiah.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Matthew 7:28-29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When Jesus finished these words, the crowds were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astonished at his teaching, for he taught them as one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having authority, and not as their scribes.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>
            <a:extLst>
              <a:ext uri="{FF2B5EF4-FFF2-40B4-BE49-F238E27FC236}">
                <a16:creationId xmlns:a16="http://schemas.microsoft.com/office/drawing/2014/main" id="{322B6388-8943-CB4C-3D83-01C3C539C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2308225"/>
            <a:ext cx="8818563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John 1:17-18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... because while the law was given through Moses,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grace and truth came through Jesus Christ. No one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has ever seen God. The only Son, God, who is at the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Father's side, has revealed him.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John 13:13-15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You call me 'teacher' and 'master,' and rightly so, for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indeed I am. If I, therefore, the master and teacher,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have washed your feet, you ought to wash one another's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feet. I have given you a model to follow, so that as I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have done for you, you should also do. </a:t>
            </a:r>
          </a:p>
        </p:txBody>
      </p:sp>
      <p:pic>
        <p:nvPicPr>
          <p:cNvPr id="51203" name="Picture 3" descr="IM745.jpg">
            <a:extLst>
              <a:ext uri="{FF2B5EF4-FFF2-40B4-BE49-F238E27FC236}">
                <a16:creationId xmlns:a16="http://schemas.microsoft.com/office/drawing/2014/main" id="{24D4D021-1968-4641-0996-459A41EDA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228600"/>
            <a:ext cx="18478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>
            <a:extLst>
              <a:ext uri="{FF2B5EF4-FFF2-40B4-BE49-F238E27FC236}">
                <a16:creationId xmlns:a16="http://schemas.microsoft.com/office/drawing/2014/main" id="{B276B656-C3EA-E997-E332-3E341751D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76200"/>
            <a:ext cx="8559800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The Gospels record Christ </a:t>
            </a:r>
            <a:r>
              <a:rPr lang="en-US" altLang="en-US" sz="2400">
                <a:solidFill>
                  <a:srgbClr val="CC3300"/>
                </a:solidFill>
                <a:latin typeface="Arial" panose="020B0604020202020204" pitchFamily="34" charset="0"/>
              </a:rPr>
              <a:t>handing over</a:t>
            </a:r>
            <a:r>
              <a:rPr lang="en-US" altLang="en-US" sz="2400">
                <a:latin typeface="Arial" panose="020B0604020202020204" pitchFamily="34" charset="0"/>
              </a:rPr>
              <a:t> to the Apostles his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own mission, or divine office which he had as man.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John 17:18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As you sent me into the world, so I sent them into the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world.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John 20:21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(Jesus) said to them again, "Peace be with you. As the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Father has sent me, so I send you."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Matthew 10:40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Whoever receives you receives me, and whoever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receives me receives the one who sent me.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>
            <a:extLst>
              <a:ext uri="{FF2B5EF4-FFF2-40B4-BE49-F238E27FC236}">
                <a16:creationId xmlns:a16="http://schemas.microsoft.com/office/drawing/2014/main" id="{4B62355F-823D-22CA-ED2A-A4FAC20D6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344488"/>
            <a:ext cx="8434388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Luke 10:16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Whoever listens to you listens to me. Whoever rejects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you rejects me. And whoever rejects me rejects the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one who sent me.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Matthew 28:18-20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Then Jesus approached and said to them, "All power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in heaven and on earth has been given to me. Go,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therefore, and make disciples of all nations, baptizing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them in the name of the Father, and of the Son, and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of the holy Spirit, teaching them to observe all that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I have commanded you. And behold, I am with you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always, until the end of the age."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6253569C-44F8-585F-AD63-88EE8DBED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496888"/>
            <a:ext cx="856615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John 6:67-68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Jesus then said to the Twelve, "Do you also want to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leave?" </a:t>
            </a:r>
            <a:r>
              <a:rPr lang="en-US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Simon Peter</a:t>
            </a:r>
            <a:r>
              <a:rPr lang="en-US" altLang="en-US" sz="2400">
                <a:latin typeface="Arial" panose="020B0604020202020204" pitchFamily="34" charset="0"/>
              </a:rPr>
              <a:t> answered him, "Master, to whom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shall we go? You have the words of eternal life."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pic>
        <p:nvPicPr>
          <p:cNvPr id="8195" name="Picture 3" descr="a-351">
            <a:extLst>
              <a:ext uri="{FF2B5EF4-FFF2-40B4-BE49-F238E27FC236}">
                <a16:creationId xmlns:a16="http://schemas.microsoft.com/office/drawing/2014/main" id="{E30AEFBA-5D45-39D3-D8E6-F84A12F1A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67000"/>
            <a:ext cx="2503488" cy="31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>
            <a:extLst>
              <a:ext uri="{FF2B5EF4-FFF2-40B4-BE49-F238E27FC236}">
                <a16:creationId xmlns:a16="http://schemas.microsoft.com/office/drawing/2014/main" id="{4AD11F56-C95A-9933-F82B-C39308824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98450"/>
            <a:ext cx="8502650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Christ is revealed </a:t>
            </a:r>
            <a:r>
              <a:rPr lang="en-US" altLang="en-US" sz="2400">
                <a:solidFill>
                  <a:srgbClr val="CC3300"/>
                </a:solidFill>
                <a:latin typeface="Arial" panose="020B0604020202020204" pitchFamily="34" charset="0"/>
              </a:rPr>
              <a:t>instituting</a:t>
            </a:r>
            <a:r>
              <a:rPr lang="en-US" altLang="en-US" sz="2400">
                <a:latin typeface="Arial" panose="020B0604020202020204" pitchFamily="34" charset="0"/>
              </a:rPr>
              <a:t> a perpetually enduring truth-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teaching, truth-handling authority in the Apostles.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Matthew 28:20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... teaching them (all nations) to observe all that I have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 commanded you. And behold, I am with you always,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until the end of the age.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John 14:16-17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And I will ask the Father, and he will give you another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Advocate to be with you always, the Spirit of truth,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which the world cannot accept, because it neither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sees nor knows it. But you know it, because it remains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with you, and will be in you.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>
            <a:extLst>
              <a:ext uri="{FF2B5EF4-FFF2-40B4-BE49-F238E27FC236}">
                <a16:creationId xmlns:a16="http://schemas.microsoft.com/office/drawing/2014/main" id="{09B61767-F303-D7F2-8EA1-C35206CE9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420688"/>
            <a:ext cx="915828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John 15:26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When the Advocate comes whom I will send you from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the Father, the Spirit of truth that proceeds from the Father,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he will testify to me.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pic>
        <p:nvPicPr>
          <p:cNvPr id="55299" name="Picture 8" descr="duccio_last_supper">
            <a:extLst>
              <a:ext uri="{FF2B5EF4-FFF2-40B4-BE49-F238E27FC236}">
                <a16:creationId xmlns:a16="http://schemas.microsoft.com/office/drawing/2014/main" id="{2AF58F2D-7ED1-35DD-0C22-F739E478C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46313"/>
            <a:ext cx="4906963" cy="427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>
            <a:extLst>
              <a:ext uri="{FF2B5EF4-FFF2-40B4-BE49-F238E27FC236}">
                <a16:creationId xmlns:a16="http://schemas.microsoft.com/office/drawing/2014/main" id="{D6BB2B67-4006-F6B5-6C8D-D843CF3E4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68288"/>
            <a:ext cx="9064625" cy="62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John 16:12-13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I have much more to tell you, but you cannot bear it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now. But when he comes, the Spirit of truth, he will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guide you to all truth.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Acts 1:8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But you will receive power when the holy Spirit comes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upon you, and you will be my witnesses in Jerusalem,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throughout Judea and Samaria, and to the ends of the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earth.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Catholic Christians believe that Christ's teaching authority and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truth charism continues in His Body the Church in the successors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both of Peter and then the apostles, and then to their successors: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 the successor of Peter in the Bishop of Rome, and the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successors of the apostles, the </a:t>
            </a:r>
            <a:r>
              <a:rPr lang="en-US" altLang="en-US" sz="2400" i="1">
                <a:latin typeface="Arial" panose="020B0604020202020204" pitchFamily="34" charset="0"/>
              </a:rPr>
              <a:t>episcopoi</a:t>
            </a:r>
            <a:r>
              <a:rPr lang="en-US" altLang="en-US" sz="2400">
                <a:latin typeface="Arial" panose="020B0604020202020204" pitchFamily="34" charset="0"/>
              </a:rPr>
              <a:t> or bishops from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apostolic time to the present.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>
            <a:extLst>
              <a:ext uri="{FF2B5EF4-FFF2-40B4-BE49-F238E27FC236}">
                <a16:creationId xmlns:a16="http://schemas.microsoft.com/office/drawing/2014/main" id="{CC13F967-FA83-8673-B16B-74DAE1372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303588"/>
            <a:ext cx="4743450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And so I say to you, you are Peter, </a:t>
            </a:r>
            <a:br>
              <a:rPr lang="en-US" altLang="en-US" sz="1800" b="1">
                <a:latin typeface="Arial" panose="020B0604020202020204" pitchFamily="34" charset="0"/>
              </a:rPr>
            </a:br>
            <a:r>
              <a:rPr lang="en-US" altLang="en-US" sz="1800" b="1">
                <a:latin typeface="Arial" panose="020B0604020202020204" pitchFamily="34" charset="0"/>
              </a:rPr>
              <a:t>and upon this rock </a:t>
            </a:r>
            <a:r>
              <a:rPr lang="en-US" altLang="en-US" sz="1800" b="1">
                <a:solidFill>
                  <a:srgbClr val="FF3300"/>
                </a:solidFill>
                <a:latin typeface="Arial" panose="020B0604020202020204" pitchFamily="34" charset="0"/>
              </a:rPr>
              <a:t>I will build my church</a:t>
            </a:r>
            <a:r>
              <a:rPr lang="en-US" altLang="en-US" sz="1800" b="1">
                <a:latin typeface="Arial" panose="020B0604020202020204" pitchFamily="34" charset="0"/>
              </a:rPr>
              <a:t>, </a:t>
            </a:r>
            <a:br>
              <a:rPr lang="en-US" altLang="en-US" sz="1800" b="1">
                <a:latin typeface="Arial" panose="020B0604020202020204" pitchFamily="34" charset="0"/>
              </a:rPr>
            </a:br>
            <a:r>
              <a:rPr lang="en-US" altLang="en-US" sz="1800" b="1">
                <a:latin typeface="Arial" panose="020B0604020202020204" pitchFamily="34" charset="0"/>
              </a:rPr>
              <a:t>and the gates of the netherworld shall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not prevail against it.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I will give you the keys to the kingdom </a:t>
            </a:r>
            <a:br>
              <a:rPr lang="en-US" altLang="en-US" sz="1800" b="1">
                <a:latin typeface="Arial" panose="020B0604020202020204" pitchFamily="34" charset="0"/>
              </a:rPr>
            </a:br>
            <a:r>
              <a:rPr lang="en-US" altLang="en-US" sz="1800" b="1">
                <a:latin typeface="Arial" panose="020B0604020202020204" pitchFamily="34" charset="0"/>
              </a:rPr>
              <a:t>of heaven. </a:t>
            </a: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Whatever you bind on earth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shall be bound in heaven;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and whatever you loose on earth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shall be loosed in heaven."</a:t>
            </a:r>
          </a:p>
        </p:txBody>
      </p:sp>
      <p:sp>
        <p:nvSpPr>
          <p:cNvPr id="57347" name="Text Box 3">
            <a:extLst>
              <a:ext uri="{FF2B5EF4-FFF2-40B4-BE49-F238E27FC236}">
                <a16:creationId xmlns:a16="http://schemas.microsoft.com/office/drawing/2014/main" id="{30DC1379-C2D5-0D5B-C20F-823659CC4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0" y="3276600"/>
            <a:ext cx="351155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Amen, I say to you,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whatever you bind on earth</a:t>
            </a:r>
            <a:b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shall be bound in heaven, and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whatever you loose on earth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shall be loosed in heaven.</a:t>
            </a:r>
          </a:p>
        </p:txBody>
      </p:sp>
      <p:sp>
        <p:nvSpPr>
          <p:cNvPr id="57348" name="Text Box 4">
            <a:extLst>
              <a:ext uri="{FF2B5EF4-FFF2-40B4-BE49-F238E27FC236}">
                <a16:creationId xmlns:a16="http://schemas.microsoft.com/office/drawing/2014/main" id="{199E8BA8-A512-8723-8161-63ACBD597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6038" y="2863850"/>
            <a:ext cx="2813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SIMON BAR JONA / PETER</a:t>
            </a:r>
            <a:endParaRPr lang="en-US" altLang="en-US" sz="1600">
              <a:latin typeface="Arial" panose="020B0604020202020204" pitchFamily="34" charset="0"/>
            </a:endParaRPr>
          </a:p>
        </p:txBody>
      </p:sp>
      <p:sp>
        <p:nvSpPr>
          <p:cNvPr id="57349" name="Text Box 5">
            <a:extLst>
              <a:ext uri="{FF2B5EF4-FFF2-40B4-BE49-F238E27FC236}">
                <a16:creationId xmlns:a16="http://schemas.microsoft.com/office/drawing/2014/main" id="{7AD07B1C-15B1-3FA4-4FA9-10B780C16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863850"/>
            <a:ext cx="1455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THE ELEVEN</a:t>
            </a:r>
            <a:endParaRPr lang="en-US" altLang="en-US" sz="1600">
              <a:latin typeface="Arial" panose="020B0604020202020204" pitchFamily="34" charset="0"/>
            </a:endParaRPr>
          </a:p>
        </p:txBody>
      </p:sp>
      <p:sp>
        <p:nvSpPr>
          <p:cNvPr id="57350" name="Text Box 6">
            <a:extLst>
              <a:ext uri="{FF2B5EF4-FFF2-40B4-BE49-F238E27FC236}">
                <a16:creationId xmlns:a16="http://schemas.microsoft.com/office/drawing/2014/main" id="{048C464F-4232-0290-D1C8-E972E6362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52400"/>
            <a:ext cx="2254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 Black" panose="020B0A04020102020204" pitchFamily="34" charset="0"/>
              </a:rPr>
              <a:t>MATTHEW 16:18</a:t>
            </a:r>
          </a:p>
        </p:txBody>
      </p:sp>
      <p:sp>
        <p:nvSpPr>
          <p:cNvPr id="57351" name="Text Box 7">
            <a:extLst>
              <a:ext uri="{FF2B5EF4-FFF2-40B4-BE49-F238E27FC236}">
                <a16:creationId xmlns:a16="http://schemas.microsoft.com/office/drawing/2014/main" id="{3D61673E-19FF-D5ED-0B1E-A8C09DE22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750" y="152400"/>
            <a:ext cx="2254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 Black" panose="020B0A04020102020204" pitchFamily="34" charset="0"/>
              </a:rPr>
              <a:t>MATTHEW 18:18</a:t>
            </a:r>
          </a:p>
        </p:txBody>
      </p:sp>
      <p:sp>
        <p:nvSpPr>
          <p:cNvPr id="107528" name="Text Box 8">
            <a:extLst>
              <a:ext uri="{FF2B5EF4-FFF2-40B4-BE49-F238E27FC236}">
                <a16:creationId xmlns:a16="http://schemas.microsoft.com/office/drawing/2014/main" id="{EF99BCFE-5A73-FB1D-7119-4E0A845E8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019800"/>
            <a:ext cx="5762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Arial" panose="020B0604020202020204" pitchFamily="34" charset="0"/>
              </a:rPr>
              <a:t>Founding and  Authority in the Church</a:t>
            </a:r>
            <a:endParaRPr lang="en-US" altLang="en-US" sz="2400">
              <a:solidFill>
                <a:srgbClr val="990000"/>
              </a:solidFill>
              <a:latin typeface="Arial" panose="020B0604020202020204" pitchFamily="34" charset="0"/>
            </a:endParaRPr>
          </a:p>
        </p:txBody>
      </p:sp>
      <p:pic>
        <p:nvPicPr>
          <p:cNvPr id="107529" name="Picture 9" descr="1 apostle">
            <a:extLst>
              <a:ext uri="{FF2B5EF4-FFF2-40B4-BE49-F238E27FC236}">
                <a16:creationId xmlns:a16="http://schemas.microsoft.com/office/drawing/2014/main" id="{7266A274-8D04-B08E-BFC0-6A79523E7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613" y="762000"/>
            <a:ext cx="71278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30" name="Picture 10" descr="Jesus teaching">
            <a:extLst>
              <a:ext uri="{FF2B5EF4-FFF2-40B4-BE49-F238E27FC236}">
                <a16:creationId xmlns:a16="http://schemas.microsoft.com/office/drawing/2014/main" id="{8ABEFEA7-38BE-74F1-D2CA-7A0E1A087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609600"/>
            <a:ext cx="1001712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7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7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8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>
            <a:extLst>
              <a:ext uri="{FF2B5EF4-FFF2-40B4-BE49-F238E27FC236}">
                <a16:creationId xmlns:a16="http://schemas.microsoft.com/office/drawing/2014/main" id="{B0C30C9F-17A2-1ACA-13B9-E775FDC0D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303588"/>
            <a:ext cx="4743450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And so I say to you, you are Peter, </a:t>
            </a:r>
            <a:br>
              <a:rPr lang="en-US" altLang="en-US" sz="1800" b="1">
                <a:latin typeface="Arial" panose="020B0604020202020204" pitchFamily="34" charset="0"/>
              </a:rPr>
            </a:br>
            <a:r>
              <a:rPr lang="en-US" altLang="en-US" sz="1800" b="1">
                <a:latin typeface="Arial" panose="020B0604020202020204" pitchFamily="34" charset="0"/>
              </a:rPr>
              <a:t>and upon this rock </a:t>
            </a: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I will build my church</a:t>
            </a:r>
            <a:r>
              <a:rPr lang="en-US" altLang="en-US" sz="1800" b="1">
                <a:latin typeface="Arial" panose="020B0604020202020204" pitchFamily="34" charset="0"/>
              </a:rPr>
              <a:t>, </a:t>
            </a:r>
            <a:br>
              <a:rPr lang="en-US" altLang="en-US" sz="1800" b="1">
                <a:latin typeface="Arial" panose="020B0604020202020204" pitchFamily="34" charset="0"/>
              </a:rPr>
            </a:br>
            <a:r>
              <a:rPr lang="en-US" altLang="en-US" sz="1800" b="1">
                <a:latin typeface="Arial" panose="020B0604020202020204" pitchFamily="34" charset="0"/>
              </a:rPr>
              <a:t>and the gates of the netherworld shall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not prevail against it.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I will give you the keys to the kingdom </a:t>
            </a:r>
            <a:br>
              <a:rPr lang="en-US" altLang="en-US" sz="1800" b="1">
                <a:latin typeface="Arial" panose="020B0604020202020204" pitchFamily="34" charset="0"/>
              </a:rPr>
            </a:br>
            <a:r>
              <a:rPr lang="en-US" altLang="en-US" sz="1800" b="1">
                <a:latin typeface="Arial" panose="020B0604020202020204" pitchFamily="34" charset="0"/>
              </a:rPr>
              <a:t>of heaven. </a:t>
            </a:r>
            <a:r>
              <a:rPr lang="en-US" altLang="en-US" sz="1800" b="1">
                <a:solidFill>
                  <a:srgbClr val="FF3300"/>
                </a:solidFill>
                <a:latin typeface="Arial" panose="020B0604020202020204" pitchFamily="34" charset="0"/>
              </a:rPr>
              <a:t>Whatever you bind on earth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3300"/>
                </a:solidFill>
                <a:latin typeface="Arial" panose="020B0604020202020204" pitchFamily="34" charset="0"/>
              </a:rPr>
              <a:t>shall be bound in heaven;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3300"/>
                </a:solidFill>
                <a:latin typeface="Arial" panose="020B0604020202020204" pitchFamily="34" charset="0"/>
              </a:rPr>
              <a:t>and whatever you loose on earth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3300"/>
                </a:solidFill>
                <a:latin typeface="Arial" panose="020B0604020202020204" pitchFamily="34" charset="0"/>
              </a:rPr>
              <a:t>shall be loosed in heaven</a:t>
            </a: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."</a:t>
            </a:r>
          </a:p>
        </p:txBody>
      </p:sp>
      <p:sp>
        <p:nvSpPr>
          <p:cNvPr id="58371" name="Text Box 3">
            <a:extLst>
              <a:ext uri="{FF2B5EF4-FFF2-40B4-BE49-F238E27FC236}">
                <a16:creationId xmlns:a16="http://schemas.microsoft.com/office/drawing/2014/main" id="{B7F711D1-D5DC-C4CD-4F13-1483C753C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0" y="3276600"/>
            <a:ext cx="351155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Amen, I say to you,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whatever you bind on earth</a:t>
            </a:r>
            <a:b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shall be bound in heaven, and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whatever you loose on earth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shall be loosed in heaven.</a:t>
            </a:r>
          </a:p>
        </p:txBody>
      </p:sp>
      <p:sp>
        <p:nvSpPr>
          <p:cNvPr id="58372" name="Text Box 4">
            <a:extLst>
              <a:ext uri="{FF2B5EF4-FFF2-40B4-BE49-F238E27FC236}">
                <a16:creationId xmlns:a16="http://schemas.microsoft.com/office/drawing/2014/main" id="{F8D3AD57-F87F-0455-279C-9BEAC9A44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6038" y="2863850"/>
            <a:ext cx="2813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SIMON BAR JONA / PETER</a:t>
            </a:r>
            <a:endParaRPr lang="en-US" altLang="en-US" sz="1600">
              <a:latin typeface="Arial" panose="020B0604020202020204" pitchFamily="34" charset="0"/>
            </a:endParaRPr>
          </a:p>
        </p:txBody>
      </p:sp>
      <p:sp>
        <p:nvSpPr>
          <p:cNvPr id="58373" name="Text Box 5">
            <a:extLst>
              <a:ext uri="{FF2B5EF4-FFF2-40B4-BE49-F238E27FC236}">
                <a16:creationId xmlns:a16="http://schemas.microsoft.com/office/drawing/2014/main" id="{EA35C045-FE0D-ECE4-8365-5931B5BCD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863850"/>
            <a:ext cx="1455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THE ELEVEN</a:t>
            </a:r>
            <a:endParaRPr lang="en-US" altLang="en-US" sz="1600">
              <a:latin typeface="Arial" panose="020B0604020202020204" pitchFamily="34" charset="0"/>
            </a:endParaRPr>
          </a:p>
        </p:txBody>
      </p:sp>
      <p:sp>
        <p:nvSpPr>
          <p:cNvPr id="58374" name="Text Box 6">
            <a:extLst>
              <a:ext uri="{FF2B5EF4-FFF2-40B4-BE49-F238E27FC236}">
                <a16:creationId xmlns:a16="http://schemas.microsoft.com/office/drawing/2014/main" id="{CA323952-EB30-3ECC-CD67-91EC9DA78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52400"/>
            <a:ext cx="2254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 Black" panose="020B0A04020102020204" pitchFamily="34" charset="0"/>
              </a:rPr>
              <a:t>MATTHEW 16:18</a:t>
            </a:r>
          </a:p>
        </p:txBody>
      </p:sp>
      <p:sp>
        <p:nvSpPr>
          <p:cNvPr id="58375" name="Text Box 7">
            <a:extLst>
              <a:ext uri="{FF2B5EF4-FFF2-40B4-BE49-F238E27FC236}">
                <a16:creationId xmlns:a16="http://schemas.microsoft.com/office/drawing/2014/main" id="{F71C2BA9-00E3-0548-0060-296F398B3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750" y="152400"/>
            <a:ext cx="2254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 Black" panose="020B0A04020102020204" pitchFamily="34" charset="0"/>
              </a:rPr>
              <a:t>MATTHEW 18:18</a:t>
            </a:r>
          </a:p>
        </p:txBody>
      </p:sp>
      <p:sp>
        <p:nvSpPr>
          <p:cNvPr id="58376" name="Text Box 8">
            <a:extLst>
              <a:ext uri="{FF2B5EF4-FFF2-40B4-BE49-F238E27FC236}">
                <a16:creationId xmlns:a16="http://schemas.microsoft.com/office/drawing/2014/main" id="{BC45CF77-F62C-5129-2E9C-3C5F9EA78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019800"/>
            <a:ext cx="5762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Arial" panose="020B0604020202020204" pitchFamily="34" charset="0"/>
              </a:rPr>
              <a:t>Founding and  Authority in the Church</a:t>
            </a:r>
            <a:endParaRPr lang="en-US" altLang="en-US" sz="2400">
              <a:solidFill>
                <a:srgbClr val="990000"/>
              </a:solidFill>
              <a:latin typeface="Arial" panose="020B0604020202020204" pitchFamily="34" charset="0"/>
            </a:endParaRPr>
          </a:p>
        </p:txBody>
      </p:sp>
      <p:pic>
        <p:nvPicPr>
          <p:cNvPr id="58377" name="Picture 9" descr="1 apostle">
            <a:extLst>
              <a:ext uri="{FF2B5EF4-FFF2-40B4-BE49-F238E27FC236}">
                <a16:creationId xmlns:a16="http://schemas.microsoft.com/office/drawing/2014/main" id="{4CB32319-9004-9563-1324-10E4E2D99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613" y="762000"/>
            <a:ext cx="71278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8" name="Picture 10" descr="Jesus teaching">
            <a:extLst>
              <a:ext uri="{FF2B5EF4-FFF2-40B4-BE49-F238E27FC236}">
                <a16:creationId xmlns:a16="http://schemas.microsoft.com/office/drawing/2014/main" id="{75192752-9871-12A3-D25B-319B112EA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609600"/>
            <a:ext cx="1001712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>
            <a:extLst>
              <a:ext uri="{FF2B5EF4-FFF2-40B4-BE49-F238E27FC236}">
                <a16:creationId xmlns:a16="http://schemas.microsoft.com/office/drawing/2014/main" id="{972DA06F-D754-2960-AB26-5F4CA42B6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303588"/>
            <a:ext cx="4743450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And so I say to you, you are Peter, </a:t>
            </a:r>
            <a:br>
              <a:rPr lang="en-US" altLang="en-US" sz="1800" b="1">
                <a:latin typeface="Arial" panose="020B0604020202020204" pitchFamily="34" charset="0"/>
              </a:rPr>
            </a:br>
            <a:r>
              <a:rPr lang="en-US" altLang="en-US" sz="1800" b="1">
                <a:latin typeface="Arial" panose="020B0604020202020204" pitchFamily="34" charset="0"/>
              </a:rPr>
              <a:t>and upon this rock </a:t>
            </a: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I will build my church</a:t>
            </a:r>
            <a:r>
              <a:rPr lang="en-US" altLang="en-US" sz="1800" b="1">
                <a:latin typeface="Arial" panose="020B0604020202020204" pitchFamily="34" charset="0"/>
              </a:rPr>
              <a:t>, </a:t>
            </a:r>
            <a:br>
              <a:rPr lang="en-US" altLang="en-US" sz="1800" b="1">
                <a:latin typeface="Arial" panose="020B0604020202020204" pitchFamily="34" charset="0"/>
              </a:rPr>
            </a:br>
            <a:r>
              <a:rPr lang="en-US" altLang="en-US" sz="1800" b="1">
                <a:latin typeface="Arial" panose="020B0604020202020204" pitchFamily="34" charset="0"/>
              </a:rPr>
              <a:t>and the gates of the netherworld shall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not prevail against it.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I will give you the keys to the kingdom </a:t>
            </a:r>
            <a:br>
              <a:rPr lang="en-US" altLang="en-US" sz="1800" b="1">
                <a:latin typeface="Arial" panose="020B0604020202020204" pitchFamily="34" charset="0"/>
              </a:rPr>
            </a:br>
            <a:r>
              <a:rPr lang="en-US" altLang="en-US" sz="1800" b="1">
                <a:latin typeface="Arial" panose="020B0604020202020204" pitchFamily="34" charset="0"/>
              </a:rPr>
              <a:t>of heaven. </a:t>
            </a:r>
            <a:r>
              <a:rPr lang="en-US" altLang="en-US" sz="1800" b="1">
                <a:solidFill>
                  <a:srgbClr val="FF3300"/>
                </a:solidFill>
                <a:latin typeface="Arial" panose="020B0604020202020204" pitchFamily="34" charset="0"/>
              </a:rPr>
              <a:t>Whatever you bind on earth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3300"/>
                </a:solidFill>
                <a:latin typeface="Arial" panose="020B0604020202020204" pitchFamily="34" charset="0"/>
              </a:rPr>
              <a:t>shall be bound in heaven;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3300"/>
                </a:solidFill>
                <a:latin typeface="Arial" panose="020B0604020202020204" pitchFamily="34" charset="0"/>
              </a:rPr>
              <a:t>and whatever you loose on earth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3300"/>
                </a:solidFill>
                <a:latin typeface="Arial" panose="020B0604020202020204" pitchFamily="34" charset="0"/>
              </a:rPr>
              <a:t>shall be loosed in heaven</a:t>
            </a: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."</a:t>
            </a:r>
          </a:p>
        </p:txBody>
      </p:sp>
      <p:sp>
        <p:nvSpPr>
          <p:cNvPr id="59395" name="Text Box 3">
            <a:extLst>
              <a:ext uri="{FF2B5EF4-FFF2-40B4-BE49-F238E27FC236}">
                <a16:creationId xmlns:a16="http://schemas.microsoft.com/office/drawing/2014/main" id="{E52A42F2-3034-02A9-1C0A-2DB3E77F8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0" y="3276600"/>
            <a:ext cx="351155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Amen, I say to you,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3300"/>
                </a:solidFill>
                <a:latin typeface="Arial" panose="020B0604020202020204" pitchFamily="34" charset="0"/>
              </a:rPr>
              <a:t>whatever you bind on earth</a:t>
            </a:r>
            <a:br>
              <a:rPr lang="en-US" altLang="en-US" sz="1800" b="1">
                <a:solidFill>
                  <a:srgbClr val="FF3300"/>
                </a:solidFill>
                <a:latin typeface="Arial" panose="020B0604020202020204" pitchFamily="34" charset="0"/>
              </a:rPr>
            </a:br>
            <a:r>
              <a:rPr lang="en-US" altLang="en-US" sz="1800" b="1">
                <a:solidFill>
                  <a:srgbClr val="FF3300"/>
                </a:solidFill>
                <a:latin typeface="Arial" panose="020B0604020202020204" pitchFamily="34" charset="0"/>
              </a:rPr>
              <a:t>shall be bound in heaven, and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3300"/>
                </a:solidFill>
                <a:latin typeface="Arial" panose="020B0604020202020204" pitchFamily="34" charset="0"/>
              </a:rPr>
              <a:t>whatever you loose on earth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3300"/>
                </a:solidFill>
                <a:latin typeface="Arial" panose="020B0604020202020204" pitchFamily="34" charset="0"/>
              </a:rPr>
              <a:t>shall be loosed in heaven</a:t>
            </a: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59396" name="Text Box 4">
            <a:extLst>
              <a:ext uri="{FF2B5EF4-FFF2-40B4-BE49-F238E27FC236}">
                <a16:creationId xmlns:a16="http://schemas.microsoft.com/office/drawing/2014/main" id="{80753C66-A8DA-3754-FD65-2780F98EA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6038" y="2863850"/>
            <a:ext cx="2813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SIMON BAR JONA / PETER</a:t>
            </a:r>
            <a:endParaRPr lang="en-US" altLang="en-US" sz="1600">
              <a:latin typeface="Arial" panose="020B0604020202020204" pitchFamily="34" charset="0"/>
            </a:endParaRPr>
          </a:p>
        </p:txBody>
      </p:sp>
      <p:sp>
        <p:nvSpPr>
          <p:cNvPr id="59397" name="Text Box 5">
            <a:extLst>
              <a:ext uri="{FF2B5EF4-FFF2-40B4-BE49-F238E27FC236}">
                <a16:creationId xmlns:a16="http://schemas.microsoft.com/office/drawing/2014/main" id="{B90D7A96-7772-6827-6637-F2A1C2FEE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863850"/>
            <a:ext cx="1455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THE ELEVEN</a:t>
            </a:r>
            <a:endParaRPr lang="en-US" altLang="en-US" sz="1600">
              <a:latin typeface="Arial" panose="020B0604020202020204" pitchFamily="34" charset="0"/>
            </a:endParaRPr>
          </a:p>
        </p:txBody>
      </p:sp>
      <p:sp>
        <p:nvSpPr>
          <p:cNvPr id="59398" name="Text Box 6">
            <a:extLst>
              <a:ext uri="{FF2B5EF4-FFF2-40B4-BE49-F238E27FC236}">
                <a16:creationId xmlns:a16="http://schemas.microsoft.com/office/drawing/2014/main" id="{EBFBB73C-1643-7015-61D0-E020819E4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52400"/>
            <a:ext cx="2254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 Black" panose="020B0A04020102020204" pitchFamily="34" charset="0"/>
              </a:rPr>
              <a:t>MATTHEW 16:18</a:t>
            </a:r>
          </a:p>
        </p:txBody>
      </p:sp>
      <p:sp>
        <p:nvSpPr>
          <p:cNvPr id="59399" name="Text Box 7">
            <a:extLst>
              <a:ext uri="{FF2B5EF4-FFF2-40B4-BE49-F238E27FC236}">
                <a16:creationId xmlns:a16="http://schemas.microsoft.com/office/drawing/2014/main" id="{BD5E0CF6-6E0A-B94E-E005-FD7252F3E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750" y="152400"/>
            <a:ext cx="2254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 Black" panose="020B0A04020102020204" pitchFamily="34" charset="0"/>
              </a:rPr>
              <a:t>MATTHEW 18:18</a:t>
            </a:r>
          </a:p>
        </p:txBody>
      </p:sp>
      <p:sp>
        <p:nvSpPr>
          <p:cNvPr id="59400" name="Text Box 8">
            <a:extLst>
              <a:ext uri="{FF2B5EF4-FFF2-40B4-BE49-F238E27FC236}">
                <a16:creationId xmlns:a16="http://schemas.microsoft.com/office/drawing/2014/main" id="{244BE60B-9AEB-A3D3-E675-7FDCB4E6A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019800"/>
            <a:ext cx="5762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Arial" panose="020B0604020202020204" pitchFamily="34" charset="0"/>
              </a:rPr>
              <a:t>Founding and  Authority in the Church</a:t>
            </a:r>
            <a:endParaRPr lang="en-US" altLang="en-US" sz="2400">
              <a:solidFill>
                <a:srgbClr val="990000"/>
              </a:solidFill>
              <a:latin typeface="Arial" panose="020B0604020202020204" pitchFamily="34" charset="0"/>
            </a:endParaRPr>
          </a:p>
        </p:txBody>
      </p:sp>
      <p:pic>
        <p:nvPicPr>
          <p:cNvPr id="59401" name="Picture 9" descr="1 apostle">
            <a:extLst>
              <a:ext uri="{FF2B5EF4-FFF2-40B4-BE49-F238E27FC236}">
                <a16:creationId xmlns:a16="http://schemas.microsoft.com/office/drawing/2014/main" id="{7F7D823F-02D7-1440-773D-BFFEB3A30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613" y="762000"/>
            <a:ext cx="71278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8" name="Picture 10" descr="9 apostles">
            <a:extLst>
              <a:ext uri="{FF2B5EF4-FFF2-40B4-BE49-F238E27FC236}">
                <a16:creationId xmlns:a16="http://schemas.microsoft.com/office/drawing/2014/main" id="{6C43B951-9BC0-1518-5CF3-A407C8172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85800"/>
            <a:ext cx="3276600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3" name="Picture 11" descr="Jesus teaching">
            <a:extLst>
              <a:ext uri="{FF2B5EF4-FFF2-40B4-BE49-F238E27FC236}">
                <a16:creationId xmlns:a16="http://schemas.microsoft.com/office/drawing/2014/main" id="{E5C466B6-5769-54C1-59A7-94BCDA6D3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609600"/>
            <a:ext cx="1001712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80" name="Picture 12" descr="two apostles">
            <a:extLst>
              <a:ext uri="{FF2B5EF4-FFF2-40B4-BE49-F238E27FC236}">
                <a16:creationId xmlns:a16="http://schemas.microsoft.com/office/drawing/2014/main" id="{ABAE1700-F65F-DC04-5FE6-DDC53DC9C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838200"/>
            <a:ext cx="107156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9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>
            <a:extLst>
              <a:ext uri="{FF2B5EF4-FFF2-40B4-BE49-F238E27FC236}">
                <a16:creationId xmlns:a16="http://schemas.microsoft.com/office/drawing/2014/main" id="{F5557091-AB83-4A34-1DAA-806E7AF87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3413" y="1524000"/>
            <a:ext cx="9159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 PETER</a:t>
            </a:r>
            <a:endParaRPr lang="en-US" altLang="en-US" sz="1600">
              <a:latin typeface="Arial" panose="020B0604020202020204" pitchFamily="34" charset="0"/>
            </a:endParaRPr>
          </a:p>
        </p:txBody>
      </p:sp>
      <p:sp>
        <p:nvSpPr>
          <p:cNvPr id="110595" name="Text Box 3">
            <a:extLst>
              <a:ext uri="{FF2B5EF4-FFF2-40B4-BE49-F238E27FC236}">
                <a16:creationId xmlns:a16="http://schemas.microsoft.com/office/drawing/2014/main" id="{977DBB67-09E0-960E-C520-796C57E0C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209800"/>
            <a:ext cx="1455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THE ELEVEN</a:t>
            </a:r>
            <a:endParaRPr lang="en-US" altLang="en-US" sz="1600">
              <a:latin typeface="Arial" panose="020B0604020202020204" pitchFamily="34" charset="0"/>
            </a:endParaRPr>
          </a:p>
        </p:txBody>
      </p:sp>
      <p:sp>
        <p:nvSpPr>
          <p:cNvPr id="110596" name="Text Box 4">
            <a:extLst>
              <a:ext uri="{FF2B5EF4-FFF2-40B4-BE49-F238E27FC236}">
                <a16:creationId xmlns:a16="http://schemas.microsoft.com/office/drawing/2014/main" id="{B5DEFDA6-87F9-A70B-0F70-4C48FEDD1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6300" y="4191000"/>
            <a:ext cx="2120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Arial" panose="020B0604020202020204" pitchFamily="34" charset="0"/>
              </a:rPr>
              <a:t>PAUL    BARNABAS</a:t>
            </a:r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110597" name="Text Box 5">
            <a:extLst>
              <a:ext uri="{FF2B5EF4-FFF2-40B4-BE49-F238E27FC236}">
                <a16:creationId xmlns:a16="http://schemas.microsoft.com/office/drawing/2014/main" id="{1C464C5E-DB3E-60DF-A8C7-8D7044C58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9738" y="2863850"/>
            <a:ext cx="1425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LINUS</a:t>
            </a:r>
            <a:r>
              <a:rPr lang="en-US" altLang="en-US" sz="1600">
                <a:latin typeface="Arial" panose="020B0604020202020204" pitchFamily="34" charset="0"/>
              </a:rPr>
              <a:t>, 67-79</a:t>
            </a:r>
          </a:p>
        </p:txBody>
      </p:sp>
      <p:sp>
        <p:nvSpPr>
          <p:cNvPr id="110598" name="Text Box 6">
            <a:extLst>
              <a:ext uri="{FF2B5EF4-FFF2-40B4-BE49-F238E27FC236}">
                <a16:creationId xmlns:a16="http://schemas.microsoft.com/office/drawing/2014/main" id="{472BA7EB-B93E-FBEF-B438-64F9F527A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3854450"/>
            <a:ext cx="2065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ANACLETUS</a:t>
            </a:r>
            <a:r>
              <a:rPr lang="en-US" altLang="en-US" sz="1600">
                <a:latin typeface="Arial" panose="020B0604020202020204" pitchFamily="34" charset="0"/>
              </a:rPr>
              <a:t>, 79-92</a:t>
            </a:r>
          </a:p>
        </p:txBody>
      </p:sp>
      <p:sp>
        <p:nvSpPr>
          <p:cNvPr id="110599" name="Text Box 7">
            <a:extLst>
              <a:ext uri="{FF2B5EF4-FFF2-40B4-BE49-F238E27FC236}">
                <a16:creationId xmlns:a16="http://schemas.microsoft.com/office/drawing/2014/main" id="{C786B9F4-4608-F0A7-900B-204C0805C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845050"/>
            <a:ext cx="19097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CLEMENT</a:t>
            </a:r>
            <a:r>
              <a:rPr lang="en-US" altLang="en-US" sz="1600">
                <a:latin typeface="Arial" panose="020B0604020202020204" pitchFamily="34" charset="0"/>
              </a:rPr>
              <a:t>, 92-101</a:t>
            </a:r>
          </a:p>
        </p:txBody>
      </p:sp>
      <p:sp>
        <p:nvSpPr>
          <p:cNvPr id="110600" name="Text Box 8">
            <a:extLst>
              <a:ext uri="{FF2B5EF4-FFF2-40B4-BE49-F238E27FC236}">
                <a16:creationId xmlns:a16="http://schemas.microsoft.com/office/drawing/2014/main" id="{A984268B-9609-B354-91E1-189693C47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921375"/>
            <a:ext cx="974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Arial" panose="020B0604020202020204" pitchFamily="34" charset="0"/>
              </a:rPr>
              <a:t>Leo XIV,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2025 - </a:t>
            </a:r>
          </a:p>
        </p:txBody>
      </p:sp>
      <p:sp>
        <p:nvSpPr>
          <p:cNvPr id="110601" name="AutoShape 9">
            <a:extLst>
              <a:ext uri="{FF2B5EF4-FFF2-40B4-BE49-F238E27FC236}">
                <a16:creationId xmlns:a16="http://schemas.microsoft.com/office/drawing/2014/main" id="{3EF77D45-2579-E9D4-ED46-C27F59452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181600"/>
            <a:ext cx="29718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10602" name="AutoShape 10">
            <a:extLst>
              <a:ext uri="{FF2B5EF4-FFF2-40B4-BE49-F238E27FC236}">
                <a16:creationId xmlns:a16="http://schemas.microsoft.com/office/drawing/2014/main" id="{0F2737F7-D2F5-D1A0-776A-EEE06EB2A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648200"/>
            <a:ext cx="29718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10603" name="Text Box 11">
            <a:extLst>
              <a:ext uri="{FF2B5EF4-FFF2-40B4-BE49-F238E27FC236}">
                <a16:creationId xmlns:a16="http://schemas.microsoft.com/office/drawing/2014/main" id="{68D3260B-4DA5-EB65-E04C-F4896D12E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486400"/>
            <a:ext cx="27225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Arial" panose="020B0604020202020204" pitchFamily="34" charset="0"/>
              </a:rPr>
              <a:t>BISHOPS OF THE WORLD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Arial" panose="020B0604020202020204" pitchFamily="34" charset="0"/>
              </a:rPr>
              <a:t>        FOR ALL TIME</a:t>
            </a:r>
          </a:p>
        </p:txBody>
      </p:sp>
      <p:sp>
        <p:nvSpPr>
          <p:cNvPr id="110604" name="Text Box 12">
            <a:extLst>
              <a:ext uri="{FF2B5EF4-FFF2-40B4-BE49-F238E27FC236}">
                <a16:creationId xmlns:a16="http://schemas.microsoft.com/office/drawing/2014/main" id="{4567AD94-2F96-96DF-7B89-3D5DD7950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8375" y="4648200"/>
            <a:ext cx="1190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UNBROKEN</a:t>
            </a:r>
            <a:br>
              <a:rPr lang="en-US" altLang="en-US" sz="1200" dirty="0">
                <a:latin typeface="Arial" panose="020B0604020202020204" pitchFamily="34" charset="0"/>
              </a:rPr>
            </a:br>
            <a:r>
              <a:rPr lang="en-US" altLang="en-US" sz="1200" dirty="0">
                <a:latin typeface="Arial" panose="020B0604020202020204" pitchFamily="34" charset="0"/>
              </a:rPr>
              <a:t>SUCCESSION</a:t>
            </a:r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110605" name="Text Box 13">
            <a:extLst>
              <a:ext uri="{FF2B5EF4-FFF2-40B4-BE49-F238E27FC236}">
                <a16:creationId xmlns:a16="http://schemas.microsoft.com/office/drawing/2014/main" id="{48D2D8CE-9085-9083-74E4-0CF2CEEC6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1175" y="5181600"/>
            <a:ext cx="1190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UNBROKEN</a:t>
            </a:r>
            <a:br>
              <a:rPr lang="en-US" altLang="en-US" sz="1200" dirty="0">
                <a:latin typeface="Arial" panose="020B0604020202020204" pitchFamily="34" charset="0"/>
              </a:rPr>
            </a:br>
            <a:r>
              <a:rPr lang="en-US" altLang="en-US" sz="1200" dirty="0">
                <a:latin typeface="Arial" panose="020B0604020202020204" pitchFamily="34" charset="0"/>
              </a:rPr>
              <a:t>SUCCESSION</a:t>
            </a:r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110606" name="AutoShape 14">
            <a:extLst>
              <a:ext uri="{FF2B5EF4-FFF2-40B4-BE49-F238E27FC236}">
                <a16:creationId xmlns:a16="http://schemas.microsoft.com/office/drawing/2014/main" id="{5B15F6C6-70C6-BD08-0596-7FC506077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8575" y="1604963"/>
            <a:ext cx="352425" cy="985837"/>
          </a:xfrm>
          <a:prstGeom prst="curvedLeftArrow">
            <a:avLst>
              <a:gd name="adj1" fmla="val 55946"/>
              <a:gd name="adj2" fmla="val 111892"/>
              <a:gd name="adj3" fmla="val 33333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10607" name="AutoShape 15">
            <a:extLst>
              <a:ext uri="{FF2B5EF4-FFF2-40B4-BE49-F238E27FC236}">
                <a16:creationId xmlns:a16="http://schemas.microsoft.com/office/drawing/2014/main" id="{7777EB8F-021D-863C-2CA1-1C7061A92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6575" y="2519363"/>
            <a:ext cx="352425" cy="985837"/>
          </a:xfrm>
          <a:prstGeom prst="curvedLeftArrow">
            <a:avLst>
              <a:gd name="adj1" fmla="val 55946"/>
              <a:gd name="adj2" fmla="val 111892"/>
              <a:gd name="adj3" fmla="val 33333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10608" name="AutoShape 16">
            <a:extLst>
              <a:ext uri="{FF2B5EF4-FFF2-40B4-BE49-F238E27FC236}">
                <a16:creationId xmlns:a16="http://schemas.microsoft.com/office/drawing/2014/main" id="{2312B4B6-C12E-7F31-8698-890C091BC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586163"/>
            <a:ext cx="352425" cy="985837"/>
          </a:xfrm>
          <a:prstGeom prst="curvedLeftArrow">
            <a:avLst>
              <a:gd name="adj1" fmla="val 55946"/>
              <a:gd name="adj2" fmla="val 111892"/>
              <a:gd name="adj3" fmla="val 33333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10609" name="AutoShape 17">
            <a:extLst>
              <a:ext uri="{FF2B5EF4-FFF2-40B4-BE49-F238E27FC236}">
                <a16:creationId xmlns:a16="http://schemas.microsoft.com/office/drawing/2014/main" id="{5DB6D49F-302F-F6F3-8928-3263F8E94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4775" y="2133600"/>
            <a:ext cx="352425" cy="985838"/>
          </a:xfrm>
          <a:prstGeom prst="curvedLeftArrow">
            <a:avLst>
              <a:gd name="adj1" fmla="val 55946"/>
              <a:gd name="adj2" fmla="val 111892"/>
              <a:gd name="adj3" fmla="val 33333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10610" name="Text Box 18">
            <a:extLst>
              <a:ext uri="{FF2B5EF4-FFF2-40B4-BE49-F238E27FC236}">
                <a16:creationId xmlns:a16="http://schemas.microsoft.com/office/drawing/2014/main" id="{2FB9BE4C-9D0E-E640-94E1-4FA339CFF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725" y="3617913"/>
            <a:ext cx="1403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Acts 13:3-4</a:t>
            </a:r>
          </a:p>
        </p:txBody>
      </p:sp>
      <p:sp>
        <p:nvSpPr>
          <p:cNvPr id="110611" name="Text Box 19">
            <a:extLst>
              <a:ext uri="{FF2B5EF4-FFF2-40B4-BE49-F238E27FC236}">
                <a16:creationId xmlns:a16="http://schemas.microsoft.com/office/drawing/2014/main" id="{C21504C0-5B5A-BC41-176C-0201C593D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688" y="1797050"/>
            <a:ext cx="1957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BISHOP OF ROME</a:t>
            </a:r>
          </a:p>
        </p:txBody>
      </p:sp>
      <p:sp>
        <p:nvSpPr>
          <p:cNvPr id="110612" name="Text Box 20">
            <a:extLst>
              <a:ext uri="{FF2B5EF4-FFF2-40B4-BE49-F238E27FC236}">
                <a16:creationId xmlns:a16="http://schemas.microsoft.com/office/drawing/2014/main" id="{FF7C64AA-194E-BB6B-B37A-9D5038A01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188" y="1797050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d., 67 AD</a:t>
            </a:r>
          </a:p>
        </p:txBody>
      </p:sp>
      <p:pic>
        <p:nvPicPr>
          <p:cNvPr id="110614" name="Picture 22" descr="apostlehead 11">
            <a:extLst>
              <a:ext uri="{FF2B5EF4-FFF2-40B4-BE49-F238E27FC236}">
                <a16:creationId xmlns:a16="http://schemas.microsoft.com/office/drawing/2014/main" id="{4ADD7B17-B1B3-CF7B-DAE0-CD0BC9A7C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128963"/>
            <a:ext cx="685800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15" name="Picture 23" descr="apostlehead 10">
            <a:extLst>
              <a:ext uri="{FF2B5EF4-FFF2-40B4-BE49-F238E27FC236}">
                <a16:creationId xmlns:a16="http://schemas.microsoft.com/office/drawing/2014/main" id="{684ECF44-9795-C973-AFB4-F0BD288E4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198938"/>
            <a:ext cx="6858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16" name="Picture 24" descr="9 apostles">
            <a:extLst>
              <a:ext uri="{FF2B5EF4-FFF2-40B4-BE49-F238E27FC236}">
                <a16:creationId xmlns:a16="http://schemas.microsoft.com/office/drawing/2014/main" id="{ED0B10F0-A958-E30D-AA4F-A0F229858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"/>
            <a:ext cx="245745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17" name="Picture 25" descr="1 apostle">
            <a:extLst>
              <a:ext uri="{FF2B5EF4-FFF2-40B4-BE49-F238E27FC236}">
                <a16:creationId xmlns:a16="http://schemas.microsoft.com/office/drawing/2014/main" id="{6CBF75B9-0E79-9906-10A3-9D5F5C25F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76200"/>
            <a:ext cx="541338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18" name="Picture 26" descr="2 apostles">
            <a:extLst>
              <a:ext uri="{FF2B5EF4-FFF2-40B4-BE49-F238E27FC236}">
                <a16:creationId xmlns:a16="http://schemas.microsoft.com/office/drawing/2014/main" id="{9584290F-84AF-4E65-25F2-65E993376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63" y="2667000"/>
            <a:ext cx="74453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19" name="Picture 27" descr="two apostles">
            <a:extLst>
              <a:ext uri="{FF2B5EF4-FFF2-40B4-BE49-F238E27FC236}">
                <a16:creationId xmlns:a16="http://schemas.microsoft.com/office/drawing/2014/main" id="{5C1DEF07-EC22-F0F3-16A4-FB96D5F02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09600"/>
            <a:ext cx="7715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20" name="Picture 28" descr="cameo apostle 2">
            <a:extLst>
              <a:ext uri="{FF2B5EF4-FFF2-40B4-BE49-F238E27FC236}">
                <a16:creationId xmlns:a16="http://schemas.microsoft.com/office/drawing/2014/main" id="{1F0C96A0-938B-C7D7-259C-E17D7CD58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574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621" name="Text Box 29">
            <a:extLst>
              <a:ext uri="{FF2B5EF4-FFF2-40B4-BE49-F238E27FC236}">
                <a16:creationId xmlns:a16="http://schemas.microsoft.com/office/drawing/2014/main" id="{D8F38CA3-F20F-CF54-9671-03105CE22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6650" y="457200"/>
            <a:ext cx="768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Mt 16</a:t>
            </a:r>
          </a:p>
        </p:txBody>
      </p:sp>
      <p:sp>
        <p:nvSpPr>
          <p:cNvPr id="110622" name="Text Box 30">
            <a:extLst>
              <a:ext uri="{FF2B5EF4-FFF2-40B4-BE49-F238E27FC236}">
                <a16:creationId xmlns:a16="http://schemas.microsoft.com/office/drawing/2014/main" id="{F0555D5D-CCAE-5A0D-7B35-754630B9C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609600"/>
            <a:ext cx="768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Mt 18</a:t>
            </a:r>
          </a:p>
        </p:txBody>
      </p:sp>
      <p:sp>
        <p:nvSpPr>
          <p:cNvPr id="60446" name="Text Box 31">
            <a:extLst>
              <a:ext uri="{FF2B5EF4-FFF2-40B4-BE49-F238E27FC236}">
                <a16:creationId xmlns:a16="http://schemas.microsoft.com/office/drawing/2014/main" id="{0DED3E2B-3822-C45F-B6E9-6FAE0FFDA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6248400"/>
            <a:ext cx="3875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Arial" panose="020B0604020202020204" pitchFamily="34" charset="0"/>
              </a:rPr>
              <a:t>The Exercise of Authority</a:t>
            </a:r>
          </a:p>
        </p:txBody>
      </p:sp>
      <p:pic>
        <p:nvPicPr>
          <p:cNvPr id="60447" name="Picture 31">
            <a:extLst>
              <a:ext uri="{FF2B5EF4-FFF2-40B4-BE49-F238E27FC236}">
                <a16:creationId xmlns:a16="http://schemas.microsoft.com/office/drawing/2014/main" id="{8E86F1BC-C780-20EA-A8EF-B0F6531D8F2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5721350"/>
            <a:ext cx="9906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0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0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0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0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0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0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0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0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10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0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0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10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10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10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10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10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10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0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 autoUpdateAnimBg="0"/>
      <p:bldP spid="110595" grpId="0" autoUpdateAnimBg="0"/>
      <p:bldP spid="110596" grpId="0" autoUpdateAnimBg="0"/>
      <p:bldP spid="110597" grpId="0" autoUpdateAnimBg="0"/>
      <p:bldP spid="110598" grpId="0" autoUpdateAnimBg="0"/>
      <p:bldP spid="110599" grpId="0" autoUpdateAnimBg="0"/>
      <p:bldP spid="110600" grpId="0" autoUpdateAnimBg="0"/>
      <p:bldP spid="110601" grpId="0" animBg="1"/>
      <p:bldP spid="110602" grpId="0" animBg="1"/>
      <p:bldP spid="110603" grpId="0"/>
      <p:bldP spid="110604" grpId="0" autoUpdateAnimBg="0"/>
      <p:bldP spid="110605" grpId="0" autoUpdateAnimBg="0"/>
      <p:bldP spid="110606" grpId="0" animBg="1"/>
      <p:bldP spid="110607" grpId="0" animBg="1"/>
      <p:bldP spid="110608" grpId="0" animBg="1"/>
      <p:bldP spid="110609" grpId="0" animBg="1"/>
      <p:bldP spid="110610" grpId="0" autoUpdateAnimBg="0"/>
      <p:bldP spid="110611" grpId="0" autoUpdateAnimBg="0"/>
      <p:bldP spid="110612" grpId="0" autoUpdateAnimBg="0"/>
      <p:bldP spid="110621" grpId="0" autoUpdateAnimBg="0"/>
      <p:bldP spid="110622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9 apostles">
            <a:extLst>
              <a:ext uri="{FF2B5EF4-FFF2-40B4-BE49-F238E27FC236}">
                <a16:creationId xmlns:a16="http://schemas.microsoft.com/office/drawing/2014/main" id="{43B7A464-9A17-DEB4-5FCD-866BFEC2D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498850"/>
            <a:ext cx="4876800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3" descr="two disciples">
            <a:extLst>
              <a:ext uri="{FF2B5EF4-FFF2-40B4-BE49-F238E27FC236}">
                <a16:creationId xmlns:a16="http://schemas.microsoft.com/office/drawing/2014/main" id="{B20DB414-4F35-64AD-35E2-368EF9008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00"/>
            <a:ext cx="154146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4" descr="solo Israeli man">
            <a:extLst>
              <a:ext uri="{FF2B5EF4-FFF2-40B4-BE49-F238E27FC236}">
                <a16:creationId xmlns:a16="http://schemas.microsoft.com/office/drawing/2014/main" id="{DE8091FB-7DF5-37FC-26B6-B9EF9E7B1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97300"/>
            <a:ext cx="1004888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5" descr="1 apostle">
            <a:extLst>
              <a:ext uri="{FF2B5EF4-FFF2-40B4-BE49-F238E27FC236}">
                <a16:creationId xmlns:a16="http://schemas.microsoft.com/office/drawing/2014/main" id="{F58C303B-9B59-0AF1-B5F8-E0794639F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762000"/>
            <a:ext cx="101441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Text Box 6">
            <a:extLst>
              <a:ext uri="{FF2B5EF4-FFF2-40B4-BE49-F238E27FC236}">
                <a16:creationId xmlns:a16="http://schemas.microsoft.com/office/drawing/2014/main" id="{F1729A2E-D860-1257-ACA1-B60FCA819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266825"/>
            <a:ext cx="185896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As Peter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is to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the eleven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Apostles . . 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3">
            <a:extLst>
              <a:ext uri="{FF2B5EF4-FFF2-40B4-BE49-F238E27FC236}">
                <a16:creationId xmlns:a16="http://schemas.microsoft.com/office/drawing/2014/main" id="{1CB60963-527A-3467-1C2B-CA19675A2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14400"/>
            <a:ext cx="296386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The Bishop of Rome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is 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the Bishops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of the world. . .</a:t>
            </a:r>
          </a:p>
        </p:txBody>
      </p:sp>
      <p:pic>
        <p:nvPicPr>
          <p:cNvPr id="62467" name="Picture 4" descr="BishopL">
            <a:extLst>
              <a:ext uri="{FF2B5EF4-FFF2-40B4-BE49-F238E27FC236}">
                <a16:creationId xmlns:a16="http://schemas.microsoft.com/office/drawing/2014/main" id="{53F96C1E-EFA1-48B9-5E45-6784C0525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3771900"/>
            <a:ext cx="4189412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5" descr="BishopR">
            <a:extLst>
              <a:ext uri="{FF2B5EF4-FFF2-40B4-BE49-F238E27FC236}">
                <a16:creationId xmlns:a16="http://schemas.microsoft.com/office/drawing/2014/main" id="{F537D731-481E-D380-47DE-F696BC6FD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638" y="3760788"/>
            <a:ext cx="3695700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2" descr="Pope Leo XIV">
            <a:extLst>
              <a:ext uri="{FF2B5EF4-FFF2-40B4-BE49-F238E27FC236}">
                <a16:creationId xmlns:a16="http://schemas.microsoft.com/office/drawing/2014/main" id="{7C8DE1EF-1867-D95A-AE27-D250C2675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09600"/>
            <a:ext cx="221615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openbible">
            <a:extLst>
              <a:ext uri="{FF2B5EF4-FFF2-40B4-BE49-F238E27FC236}">
                <a16:creationId xmlns:a16="http://schemas.microsoft.com/office/drawing/2014/main" id="{4EEC175E-874B-F577-6CE7-5A375C3C8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197100"/>
            <a:ext cx="21463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9" name="AutoShape 3">
            <a:extLst>
              <a:ext uri="{FF2B5EF4-FFF2-40B4-BE49-F238E27FC236}">
                <a16:creationId xmlns:a16="http://schemas.microsoft.com/office/drawing/2014/main" id="{C9A4492D-C66D-9839-5E09-4671A0201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5125" y="152400"/>
            <a:ext cx="1666875" cy="12192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11620" name="Oval 4">
            <a:extLst>
              <a:ext uri="{FF2B5EF4-FFF2-40B4-BE49-F238E27FC236}">
                <a16:creationId xmlns:a16="http://schemas.microsoft.com/office/drawing/2014/main" id="{0E1BB341-8482-4581-BAAB-7F609646C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57200"/>
            <a:ext cx="914400" cy="9144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11621" name="Text Box 5">
            <a:extLst>
              <a:ext uri="{FF2B5EF4-FFF2-40B4-BE49-F238E27FC236}">
                <a16:creationId xmlns:a16="http://schemas.microsoft.com/office/drawing/2014/main" id="{74806CDE-D2DA-B9EE-5ADA-1A2D15A36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898525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GOD</a:t>
            </a:r>
          </a:p>
        </p:txBody>
      </p:sp>
      <p:sp>
        <p:nvSpPr>
          <p:cNvPr id="111622" name="AutoShape 6">
            <a:extLst>
              <a:ext uri="{FF2B5EF4-FFF2-40B4-BE49-F238E27FC236}">
                <a16:creationId xmlns:a16="http://schemas.microsoft.com/office/drawing/2014/main" id="{30092E7B-3B9F-06F9-8D9B-55BCDFBC4CE2}"/>
              </a:ext>
            </a:extLst>
          </p:cNvPr>
          <p:cNvSpPr>
            <a:spLocks noChangeArrowheads="1"/>
          </p:cNvSpPr>
          <p:nvPr/>
        </p:nvSpPr>
        <p:spPr bwMode="auto">
          <a:xfrm rot="2931538">
            <a:off x="2337594" y="3151981"/>
            <a:ext cx="1533525" cy="423863"/>
          </a:xfrm>
          <a:prstGeom prst="upArrow">
            <a:avLst>
              <a:gd name="adj1" fmla="val 44481"/>
              <a:gd name="adj2" fmla="val 3711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Arial" panose="020B0604020202020204" pitchFamily="34" charset="0"/>
              </a:rPr>
              <a:t>READS</a:t>
            </a:r>
          </a:p>
        </p:txBody>
      </p:sp>
      <p:sp>
        <p:nvSpPr>
          <p:cNvPr id="111623" name="Rectangle 7">
            <a:extLst>
              <a:ext uri="{FF2B5EF4-FFF2-40B4-BE49-F238E27FC236}">
                <a16:creationId xmlns:a16="http://schemas.microsoft.com/office/drawing/2014/main" id="{AEC5878B-4B6D-CF61-FFF8-2E7F71C9E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4384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11624" name="Rectangle 8">
            <a:extLst>
              <a:ext uri="{FF2B5EF4-FFF2-40B4-BE49-F238E27FC236}">
                <a16:creationId xmlns:a16="http://schemas.microsoft.com/office/drawing/2014/main" id="{27827A4C-7AF0-DC77-A893-204B2C9D5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6096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pic>
        <p:nvPicPr>
          <p:cNvPr id="111625" name="Picture 9" descr="st peters">
            <a:extLst>
              <a:ext uri="{FF2B5EF4-FFF2-40B4-BE49-F238E27FC236}">
                <a16:creationId xmlns:a16="http://schemas.microsoft.com/office/drawing/2014/main" id="{C59D8E6F-66BC-C231-1F09-9B25FAEB5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105400"/>
            <a:ext cx="147796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6" name="Text Box 10">
            <a:extLst>
              <a:ext uri="{FF2B5EF4-FFF2-40B4-BE49-F238E27FC236}">
                <a16:creationId xmlns:a16="http://schemas.microsoft.com/office/drawing/2014/main" id="{62B72079-86A8-5E3A-83B2-791F59596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1100" y="5791200"/>
            <a:ext cx="1149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MT 16/18</a:t>
            </a:r>
          </a:p>
        </p:txBody>
      </p:sp>
      <p:sp>
        <p:nvSpPr>
          <p:cNvPr id="63499" name="Text Box 11">
            <a:extLst>
              <a:ext uri="{FF2B5EF4-FFF2-40B4-BE49-F238E27FC236}">
                <a16:creationId xmlns:a16="http://schemas.microsoft.com/office/drawing/2014/main" id="{9BFA6881-DF7A-A7B3-E30A-C2E96751F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730875"/>
            <a:ext cx="29591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Arial" panose="020B0604020202020204" pitchFamily="34" charset="0"/>
              </a:rPr>
              <a:t>MAGISTERIUM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Arial" panose="020B0604020202020204" pitchFamily="34" charset="0"/>
              </a:rPr>
              <a:t>Teaching Authority</a:t>
            </a:r>
          </a:p>
        </p:txBody>
      </p:sp>
      <p:pic>
        <p:nvPicPr>
          <p:cNvPr id="111628" name="Picture 12" descr="blackmanhead">
            <a:extLst>
              <a:ext uri="{FF2B5EF4-FFF2-40B4-BE49-F238E27FC236}">
                <a16:creationId xmlns:a16="http://schemas.microsoft.com/office/drawing/2014/main" id="{841A469E-D761-CAC1-9DD2-FC5E8BF2C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00" y="4343400"/>
            <a:ext cx="1066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9" name="Picture 13" descr="whitemanhead">
            <a:extLst>
              <a:ext uri="{FF2B5EF4-FFF2-40B4-BE49-F238E27FC236}">
                <a16:creationId xmlns:a16="http://schemas.microsoft.com/office/drawing/2014/main" id="{B0AB435F-43BA-197D-73A4-6B8737A67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0" y="3921125"/>
            <a:ext cx="11430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30" name="Picture 14" descr="whitewomanhead">
            <a:extLst>
              <a:ext uri="{FF2B5EF4-FFF2-40B4-BE49-F238E27FC236}">
                <a16:creationId xmlns:a16="http://schemas.microsoft.com/office/drawing/2014/main" id="{411D3933-231A-130B-823C-32E54CE4B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0" y="3822700"/>
            <a:ext cx="1143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31" name="AutoShape 15">
            <a:extLst>
              <a:ext uri="{FF2B5EF4-FFF2-40B4-BE49-F238E27FC236}">
                <a16:creationId xmlns:a16="http://schemas.microsoft.com/office/drawing/2014/main" id="{56255CF9-DA51-7B45-E3E1-19D28E717041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784350" y="3387725"/>
            <a:ext cx="609600" cy="609600"/>
          </a:xfrm>
          <a:prstGeom prst="cloudCallout">
            <a:avLst>
              <a:gd name="adj1" fmla="val -90366"/>
              <a:gd name="adj2" fmla="val 6978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1632" name="AutoShape 16">
            <a:extLst>
              <a:ext uri="{FF2B5EF4-FFF2-40B4-BE49-F238E27FC236}">
                <a16:creationId xmlns:a16="http://schemas.microsoft.com/office/drawing/2014/main" id="{FF82072C-BDE5-4BED-641E-FFC48595D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1700" y="3784600"/>
            <a:ext cx="685800" cy="533400"/>
          </a:xfrm>
          <a:prstGeom prst="cloudCallout">
            <a:avLst>
              <a:gd name="adj1" fmla="val -67361"/>
              <a:gd name="adj2" fmla="val 4077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1633" name="AutoShape 17">
            <a:extLst>
              <a:ext uri="{FF2B5EF4-FFF2-40B4-BE49-F238E27FC236}">
                <a16:creationId xmlns:a16="http://schemas.microsoft.com/office/drawing/2014/main" id="{46B45A08-0A97-3139-CCBA-CFE5F2986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7700" y="3594100"/>
            <a:ext cx="685800" cy="533400"/>
          </a:xfrm>
          <a:prstGeom prst="cloudCallout">
            <a:avLst>
              <a:gd name="adj1" fmla="val -103241"/>
              <a:gd name="adj2" fmla="val 3303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1634" name="Rectangle 18">
            <a:extLst>
              <a:ext uri="{FF2B5EF4-FFF2-40B4-BE49-F238E27FC236}">
                <a16:creationId xmlns:a16="http://schemas.microsoft.com/office/drawing/2014/main" id="{67C8C70A-C162-91E3-C487-1148B0518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0300" y="39370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11635" name="AutoShape 19">
            <a:extLst>
              <a:ext uri="{FF2B5EF4-FFF2-40B4-BE49-F238E27FC236}">
                <a16:creationId xmlns:a16="http://schemas.microsoft.com/office/drawing/2014/main" id="{330A0308-4730-99EE-3A8A-AF97054EA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750" y="3540125"/>
            <a:ext cx="304800" cy="304800"/>
          </a:xfrm>
          <a:prstGeom prst="triangle">
            <a:avLst>
              <a:gd name="adj" fmla="val 3594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11636" name="Oval 20">
            <a:extLst>
              <a:ext uri="{FF2B5EF4-FFF2-40B4-BE49-F238E27FC236}">
                <a16:creationId xmlns:a16="http://schemas.microsoft.com/office/drawing/2014/main" id="{AD80654E-5E8C-1068-2CE5-823EA38AF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0100" y="3746500"/>
            <a:ext cx="304800" cy="2286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11637" name="AutoShape 21">
            <a:extLst>
              <a:ext uri="{FF2B5EF4-FFF2-40B4-BE49-F238E27FC236}">
                <a16:creationId xmlns:a16="http://schemas.microsoft.com/office/drawing/2014/main" id="{A53A7BF9-42E4-B10F-8F88-37FC13536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5029200"/>
            <a:ext cx="914400" cy="609600"/>
          </a:xfrm>
          <a:prstGeom prst="wedgeEllipseCallout">
            <a:avLst>
              <a:gd name="adj1" fmla="val -51736"/>
              <a:gd name="adj2" fmla="val 8150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1638" name="Rectangle 22">
            <a:extLst>
              <a:ext uri="{FF2B5EF4-FFF2-40B4-BE49-F238E27FC236}">
                <a16:creationId xmlns:a16="http://schemas.microsoft.com/office/drawing/2014/main" id="{A68EA7E9-646D-8FBE-1A51-3576FA4B1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51816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11639" name="AutoShape 23">
            <a:extLst>
              <a:ext uri="{FF2B5EF4-FFF2-40B4-BE49-F238E27FC236}">
                <a16:creationId xmlns:a16="http://schemas.microsoft.com/office/drawing/2014/main" id="{76EFB612-422A-2001-F42A-292E7E1B4513}"/>
              </a:ext>
            </a:extLst>
          </p:cNvPr>
          <p:cNvSpPr>
            <a:spLocks noChangeArrowheads="1"/>
          </p:cNvSpPr>
          <p:nvPr/>
        </p:nvSpPr>
        <p:spPr bwMode="auto">
          <a:xfrm rot="2024799">
            <a:off x="4191000" y="228600"/>
            <a:ext cx="381000" cy="2008188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11640" name="AutoShape 24">
            <a:extLst>
              <a:ext uri="{FF2B5EF4-FFF2-40B4-BE49-F238E27FC236}">
                <a16:creationId xmlns:a16="http://schemas.microsoft.com/office/drawing/2014/main" id="{7FEF0D92-0A2C-DCE3-7205-9CC9E42D7F05}"/>
              </a:ext>
            </a:extLst>
          </p:cNvPr>
          <p:cNvSpPr>
            <a:spLocks noChangeArrowheads="1"/>
          </p:cNvSpPr>
          <p:nvPr/>
        </p:nvSpPr>
        <p:spPr bwMode="auto">
          <a:xfrm rot="6826829">
            <a:off x="5030787" y="1219201"/>
            <a:ext cx="371475" cy="1905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 </a:t>
            </a:r>
          </a:p>
        </p:txBody>
      </p:sp>
      <p:sp>
        <p:nvSpPr>
          <p:cNvPr id="111641" name="Text Box 25">
            <a:extLst>
              <a:ext uri="{FF2B5EF4-FFF2-40B4-BE49-F238E27FC236}">
                <a16:creationId xmlns:a16="http://schemas.microsoft.com/office/drawing/2014/main" id="{D65DEE08-EFD7-C539-1D91-2515326EBC06}"/>
              </a:ext>
            </a:extLst>
          </p:cNvPr>
          <p:cNvSpPr txBox="1">
            <a:spLocks noChangeArrowheads="1"/>
          </p:cNvSpPr>
          <p:nvPr/>
        </p:nvSpPr>
        <p:spPr bwMode="auto">
          <a:xfrm rot="-3468512">
            <a:off x="3779043" y="989807"/>
            <a:ext cx="12493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REVEALS</a:t>
            </a:r>
          </a:p>
        </p:txBody>
      </p:sp>
      <p:sp>
        <p:nvSpPr>
          <p:cNvPr id="111642" name="Text Box 26">
            <a:extLst>
              <a:ext uri="{FF2B5EF4-FFF2-40B4-BE49-F238E27FC236}">
                <a16:creationId xmlns:a16="http://schemas.microsoft.com/office/drawing/2014/main" id="{52E26B1E-BCEF-7B33-E51F-3BF1F8DB5F21}"/>
              </a:ext>
            </a:extLst>
          </p:cNvPr>
          <p:cNvSpPr txBox="1">
            <a:spLocks noChangeArrowheads="1"/>
          </p:cNvSpPr>
          <p:nvPr/>
        </p:nvSpPr>
        <p:spPr bwMode="auto">
          <a:xfrm rot="1472973">
            <a:off x="4724400" y="1981200"/>
            <a:ext cx="973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WRITES</a:t>
            </a:r>
          </a:p>
        </p:txBody>
      </p:sp>
      <p:sp>
        <p:nvSpPr>
          <p:cNvPr id="111643" name="Text Box 27">
            <a:extLst>
              <a:ext uri="{FF2B5EF4-FFF2-40B4-BE49-F238E27FC236}">
                <a16:creationId xmlns:a16="http://schemas.microsoft.com/office/drawing/2014/main" id="{2F8661A4-D590-74B0-EFBF-8B7F50C27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819150"/>
            <a:ext cx="165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REVELATION</a:t>
            </a:r>
          </a:p>
        </p:txBody>
      </p:sp>
      <p:sp>
        <p:nvSpPr>
          <p:cNvPr id="111644" name="Text Box 28">
            <a:extLst>
              <a:ext uri="{FF2B5EF4-FFF2-40B4-BE49-F238E27FC236}">
                <a16:creationId xmlns:a16="http://schemas.microsoft.com/office/drawing/2014/main" id="{B15DF86F-B51A-7FCA-3E1C-7325680A2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9413" y="1314450"/>
            <a:ext cx="2139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ORAL TRADITION</a:t>
            </a:r>
          </a:p>
        </p:txBody>
      </p:sp>
      <p:sp>
        <p:nvSpPr>
          <p:cNvPr id="111645" name="Text Box 29">
            <a:extLst>
              <a:ext uri="{FF2B5EF4-FFF2-40B4-BE49-F238E27FC236}">
                <a16:creationId xmlns:a16="http://schemas.microsoft.com/office/drawing/2014/main" id="{9072A914-E55C-11FB-6B6A-077239F9D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2700" y="2755900"/>
            <a:ext cx="2559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WRITTEN TRADITION</a:t>
            </a:r>
          </a:p>
        </p:txBody>
      </p:sp>
      <p:sp>
        <p:nvSpPr>
          <p:cNvPr id="111646" name="Text Box 30">
            <a:extLst>
              <a:ext uri="{FF2B5EF4-FFF2-40B4-BE49-F238E27FC236}">
                <a16:creationId xmlns:a16="http://schemas.microsoft.com/office/drawing/2014/main" id="{2C17325E-6A63-610E-ABBD-87B25DB90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9800" y="4406900"/>
            <a:ext cx="1479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BELIEVERS</a:t>
            </a:r>
          </a:p>
        </p:txBody>
      </p:sp>
      <p:pic>
        <p:nvPicPr>
          <p:cNvPr id="111647" name="Picture 31" descr="1 apostle cameo">
            <a:extLst>
              <a:ext uri="{FF2B5EF4-FFF2-40B4-BE49-F238E27FC236}">
                <a16:creationId xmlns:a16="http://schemas.microsoft.com/office/drawing/2014/main" id="{553FC2F8-0430-462A-BFD7-0D6EFB9D3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163" y="476250"/>
            <a:ext cx="1701800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48" name="AutoShape 32">
            <a:extLst>
              <a:ext uri="{FF2B5EF4-FFF2-40B4-BE49-F238E27FC236}">
                <a16:creationId xmlns:a16="http://schemas.microsoft.com/office/drawing/2014/main" id="{FE6BD450-A762-0122-4DC2-3B7ACA219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4763" y="247650"/>
            <a:ext cx="914400" cy="609600"/>
          </a:xfrm>
          <a:prstGeom prst="cloudCallout">
            <a:avLst>
              <a:gd name="adj1" fmla="val -94444"/>
              <a:gd name="adj2" fmla="val 19009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6600"/>
          </a:p>
        </p:txBody>
      </p:sp>
      <p:sp>
        <p:nvSpPr>
          <p:cNvPr id="111649" name="Rectangle 33">
            <a:extLst>
              <a:ext uri="{FF2B5EF4-FFF2-40B4-BE49-F238E27FC236}">
                <a16:creationId xmlns:a16="http://schemas.microsoft.com/office/drawing/2014/main" id="{FD2C1B69-EEE4-E360-D056-85D284DE9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40005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11650" name="Text Box 34">
            <a:extLst>
              <a:ext uri="{FF2B5EF4-FFF2-40B4-BE49-F238E27FC236}">
                <a16:creationId xmlns:a16="http://schemas.microsoft.com/office/drawing/2014/main" id="{1102C40B-73E8-2A23-4E8A-1E2A8795F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913" y="6461125"/>
            <a:ext cx="3951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Florence 1414; Trent 1545-1563</a:t>
            </a:r>
          </a:p>
        </p:txBody>
      </p:sp>
      <p:sp>
        <p:nvSpPr>
          <p:cNvPr id="111651" name="AutoShape 35">
            <a:extLst>
              <a:ext uri="{FF2B5EF4-FFF2-40B4-BE49-F238E27FC236}">
                <a16:creationId xmlns:a16="http://schemas.microsoft.com/office/drawing/2014/main" id="{CB23DE22-023C-F8BF-36D0-7F7002F9B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9988" y="3519488"/>
            <a:ext cx="1533525" cy="423862"/>
          </a:xfrm>
          <a:prstGeom prst="upArrow">
            <a:avLst>
              <a:gd name="adj1" fmla="val 44481"/>
              <a:gd name="adj2" fmla="val 3711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Arial" panose="020B0604020202020204" pitchFamily="34" charset="0"/>
              </a:rPr>
              <a:t>READS</a:t>
            </a:r>
          </a:p>
        </p:txBody>
      </p:sp>
      <p:sp>
        <p:nvSpPr>
          <p:cNvPr id="111652" name="AutoShape 36">
            <a:extLst>
              <a:ext uri="{FF2B5EF4-FFF2-40B4-BE49-F238E27FC236}">
                <a16:creationId xmlns:a16="http://schemas.microsoft.com/office/drawing/2014/main" id="{DEA7D70E-EE8C-44E8-50E7-30644934177E}"/>
              </a:ext>
            </a:extLst>
          </p:cNvPr>
          <p:cNvSpPr>
            <a:spLocks noChangeArrowheads="1"/>
          </p:cNvSpPr>
          <p:nvPr/>
        </p:nvSpPr>
        <p:spPr bwMode="auto">
          <a:xfrm rot="-1820198">
            <a:off x="5424488" y="3341688"/>
            <a:ext cx="1533525" cy="423862"/>
          </a:xfrm>
          <a:prstGeom prst="upArrow">
            <a:avLst>
              <a:gd name="adj1" fmla="val 44481"/>
              <a:gd name="adj2" fmla="val 3711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Arial" panose="020B0604020202020204" pitchFamily="34" charset="0"/>
              </a:rPr>
              <a:t>READS</a:t>
            </a:r>
          </a:p>
        </p:txBody>
      </p:sp>
      <p:sp>
        <p:nvSpPr>
          <p:cNvPr id="111653" name="AutoShape 37">
            <a:extLst>
              <a:ext uri="{FF2B5EF4-FFF2-40B4-BE49-F238E27FC236}">
                <a16:creationId xmlns:a16="http://schemas.microsoft.com/office/drawing/2014/main" id="{A62B0592-ED07-8BCB-3091-2F6700996036}"/>
              </a:ext>
            </a:extLst>
          </p:cNvPr>
          <p:cNvSpPr>
            <a:spLocks noChangeArrowheads="1"/>
          </p:cNvSpPr>
          <p:nvPr/>
        </p:nvSpPr>
        <p:spPr bwMode="auto">
          <a:xfrm rot="-1820198">
            <a:off x="3900488" y="5295900"/>
            <a:ext cx="2728912" cy="692150"/>
          </a:xfrm>
          <a:prstGeom prst="upArrow">
            <a:avLst>
              <a:gd name="adj1" fmla="val 44481"/>
              <a:gd name="adj2" fmla="val 3711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Arial" panose="020B0604020202020204" pitchFamily="34" charset="0"/>
              </a:rPr>
              <a:t>TEACHES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1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1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1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1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1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11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1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1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11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1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1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1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1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1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1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1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1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1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1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11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1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animBg="1"/>
      <p:bldP spid="111620" grpId="0" animBg="1"/>
      <p:bldP spid="111621" grpId="0" autoUpdateAnimBg="0"/>
      <p:bldP spid="111622" grpId="0" animBg="1"/>
      <p:bldP spid="111623" grpId="0" animBg="1"/>
      <p:bldP spid="111624" grpId="0" animBg="1"/>
      <p:bldP spid="111626" grpId="0" autoUpdateAnimBg="0"/>
      <p:bldP spid="111631" grpId="0" animBg="1" autoUpdateAnimBg="0"/>
      <p:bldP spid="111632" grpId="0" animBg="1" autoUpdateAnimBg="0"/>
      <p:bldP spid="111633" grpId="0" animBg="1" autoUpdateAnimBg="0"/>
      <p:bldP spid="111634" grpId="0" animBg="1"/>
      <p:bldP spid="111635" grpId="0" animBg="1"/>
      <p:bldP spid="111636" grpId="0" animBg="1"/>
      <p:bldP spid="111637" grpId="0" animBg="1" autoUpdateAnimBg="0"/>
      <p:bldP spid="111638" grpId="0" animBg="1"/>
      <p:bldP spid="111639" grpId="0" animBg="1"/>
      <p:bldP spid="111640" grpId="0" animBg="1" autoUpdateAnimBg="0"/>
      <p:bldP spid="111641" grpId="0" autoUpdateAnimBg="0"/>
      <p:bldP spid="111642" grpId="0" autoUpdateAnimBg="0"/>
      <p:bldP spid="111643" grpId="0" autoUpdateAnimBg="0"/>
      <p:bldP spid="111644" grpId="0" build="p" autoUpdateAnimBg="0" advAuto="0"/>
      <p:bldP spid="111645" grpId="0" autoUpdateAnimBg="0"/>
      <p:bldP spid="111646" grpId="0" autoUpdateAnimBg="0"/>
      <p:bldP spid="111648" grpId="0" animBg="1"/>
      <p:bldP spid="111649" grpId="0" animBg="1"/>
      <p:bldP spid="111650" grpId="0" autoUpdateAnimBg="0"/>
      <p:bldP spid="111651" grpId="0" animBg="1"/>
      <p:bldP spid="111652" grpId="0" animBg="1"/>
      <p:bldP spid="1116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54CA8B52-8798-43AA-461D-B7132E764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17475"/>
            <a:ext cx="8770938" cy="666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In especially dramatic scenes in the Gospels,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		</a:t>
            </a:r>
            <a:r>
              <a:rPr lang="en-US" altLang="en-US" sz="2400" b="1">
                <a:solidFill>
                  <a:srgbClr val="CC3300"/>
                </a:solidFill>
                <a:latin typeface="Arial" panose="020B0604020202020204" pitchFamily="34" charset="0"/>
              </a:rPr>
              <a:t>Peter is often the central figure</a:t>
            </a:r>
            <a:r>
              <a:rPr lang="en-US" altLang="en-US" sz="2400">
                <a:latin typeface="Arial" panose="020B0604020202020204" pitchFamily="34" charset="0"/>
              </a:rPr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Matthew 14:27-28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At once (Jesus) spoke to them, "Take courage, it is I;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do not be afraid." </a:t>
            </a:r>
            <a:r>
              <a:rPr lang="en-US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Peter</a:t>
            </a:r>
            <a:r>
              <a:rPr lang="en-US" altLang="en-US" sz="2400">
                <a:latin typeface="Arial" panose="020B0604020202020204" pitchFamily="34" charset="0"/>
              </a:rPr>
              <a:t> said to him in reply, "Lord, if it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is you, command me to come to you on the water."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Luke 5:3-8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Getting into one of the boats, the one belonging to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</a:t>
            </a:r>
            <a:r>
              <a:rPr lang="en-US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Simon</a:t>
            </a:r>
            <a:r>
              <a:rPr lang="en-US" altLang="en-US" sz="2400">
                <a:latin typeface="Arial" panose="020B0604020202020204" pitchFamily="34" charset="0"/>
              </a:rPr>
              <a:t>, he (Jesus) asked him to put out a short distance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from the shore. ... He said to Simon, "Put out into deep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water and lower your nets for a catch." Simon said in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reply, "Master, we have worked hard all night and have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caught nothing, but at your command I will lower the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nets." When they had done this, they caught a great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number of fish and their nets were tearing. ... When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Simon Peter saw this, he fell at the knees of Jesus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and said, "Depart from me, Lord, for I am a sinful man." 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>
            <a:extLst>
              <a:ext uri="{FF2B5EF4-FFF2-40B4-BE49-F238E27FC236}">
                <a16:creationId xmlns:a16="http://schemas.microsoft.com/office/drawing/2014/main" id="{5F14884E-2C54-1110-DA7F-BF389D25C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4338" y="304800"/>
            <a:ext cx="29130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CC3300"/>
                </a:solidFill>
                <a:latin typeface="Arial" panose="020B0604020202020204" pitchFamily="34" charset="0"/>
              </a:rPr>
              <a:t>Bishop of Rome</a:t>
            </a:r>
            <a:endParaRPr lang="en-US" altLang="en-US" sz="2800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sp>
        <p:nvSpPr>
          <p:cNvPr id="64515" name="Text Box 3">
            <a:extLst>
              <a:ext uri="{FF2B5EF4-FFF2-40B4-BE49-F238E27FC236}">
                <a16:creationId xmlns:a16="http://schemas.microsoft.com/office/drawing/2014/main" id="{C3633D5E-6236-A893-F3BE-F969377C8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990600"/>
            <a:ext cx="8321675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The Catholic Church from Apostolic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times has </a:t>
            </a:r>
            <a:r>
              <a:rPr lang="en-US" altLang="en-US" sz="2400" b="1">
                <a:latin typeface="Arial" panose="020B0604020202020204" pitchFamily="34" charset="0"/>
              </a:rPr>
              <a:t>literally followed the Bible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in the establishment of good order in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the Church</a:t>
            </a:r>
            <a:r>
              <a:rPr lang="en-US" altLang="en-US" sz="2400">
                <a:latin typeface="Arial" panose="020B0604020202020204" pitchFamily="34" charset="0"/>
              </a:rPr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According to Paul's letters to Timothy and Titus </a:t>
            </a:r>
            <a:r>
              <a:rPr lang="en-US" altLang="en-US" sz="2400" b="1">
                <a:latin typeface="Arial" panose="020B0604020202020204" pitchFamily="34" charset="0"/>
              </a:rPr>
              <a:t>there are 3 </a:t>
            </a:r>
            <a:br>
              <a:rPr lang="en-US" altLang="en-US" sz="2400" b="1">
                <a:latin typeface="Arial" panose="020B0604020202020204" pitchFamily="34" charset="0"/>
              </a:rPr>
            </a:br>
            <a:r>
              <a:rPr lang="en-US" altLang="en-US" sz="2400" b="1">
                <a:latin typeface="Arial" panose="020B0604020202020204" pitchFamily="34" charset="0"/>
              </a:rPr>
              <a:t>orders to the organization and leadership of the Church</a:t>
            </a:r>
            <a:r>
              <a:rPr lang="en-US" altLang="en-US" sz="2400">
                <a:latin typeface="Arial" panose="020B0604020202020204" pitchFamily="34" charset="0"/>
              </a:rPr>
              <a:t> </a:t>
            </a:r>
            <a:br>
              <a:rPr lang="en-US" altLang="en-US" sz="2400">
                <a:latin typeface="Arial" panose="020B0604020202020204" pitchFamily="34" charset="0"/>
              </a:rPr>
            </a:br>
            <a:r>
              <a:rPr lang="en-US" altLang="en-US" sz="2400">
                <a:latin typeface="Arial" panose="020B0604020202020204" pitchFamily="34" charset="0"/>
              </a:rPr>
              <a:t>(sometimes known as ecclesiastical order or hierarchy):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latin typeface="Arial" panose="020B0604020202020204" pitchFamily="34" charset="0"/>
              </a:rPr>
              <a:t>episcopos</a:t>
            </a:r>
            <a:r>
              <a:rPr lang="en-US" altLang="en-US" sz="2400">
                <a:latin typeface="Arial" panose="020B0604020202020204" pitchFamily="34" charset="0"/>
              </a:rPr>
              <a:t> or bishops, </a:t>
            </a:r>
            <a:r>
              <a:rPr lang="en-US" altLang="en-US" sz="2400" b="1" i="1">
                <a:latin typeface="Arial" panose="020B0604020202020204" pitchFamily="34" charset="0"/>
              </a:rPr>
              <a:t>presbyteros</a:t>
            </a:r>
            <a:r>
              <a:rPr lang="en-US" altLang="en-US" sz="2400">
                <a:latin typeface="Arial" panose="020B0604020202020204" pitchFamily="34" charset="0"/>
              </a:rPr>
              <a:t> or elders, commonly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translated priests, and </a:t>
            </a:r>
            <a:r>
              <a:rPr lang="en-US" altLang="en-US" sz="2400" b="1" i="1">
                <a:latin typeface="Arial" panose="020B0604020202020204" pitchFamily="34" charset="0"/>
              </a:rPr>
              <a:t>diaconos</a:t>
            </a:r>
            <a:r>
              <a:rPr lang="en-US" altLang="en-US" sz="2400">
                <a:latin typeface="Arial" panose="020B0604020202020204" pitchFamily="34" charset="0"/>
              </a:rPr>
              <a:t> or deacons. </a:t>
            </a:r>
          </a:p>
        </p:txBody>
      </p:sp>
      <p:sp>
        <p:nvSpPr>
          <p:cNvPr id="64516" name="Rectangle 4">
            <a:extLst>
              <a:ext uri="{FF2B5EF4-FFF2-40B4-BE49-F238E27FC236}">
                <a16:creationId xmlns:a16="http://schemas.microsoft.com/office/drawing/2014/main" id="{E9972FB2-6BBF-05BF-7A89-731469FD7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3250" y="1428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64517" name="Rectangle 11">
            <a:extLst>
              <a:ext uri="{FF2B5EF4-FFF2-40B4-BE49-F238E27FC236}">
                <a16:creationId xmlns:a16="http://schemas.microsoft.com/office/drawing/2014/main" id="{8FD5DD65-7662-9E74-A508-F98F8E63B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4613" y="1249363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pic>
        <p:nvPicPr>
          <p:cNvPr id="64518" name="Picture 7">
            <a:extLst>
              <a:ext uri="{FF2B5EF4-FFF2-40B4-BE49-F238E27FC236}">
                <a16:creationId xmlns:a16="http://schemas.microsoft.com/office/drawing/2014/main" id="{DC41BA53-E83A-49F3-6036-0D988F01A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38" y="2362200"/>
            <a:ext cx="1457325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2" descr="Pope Leo XIV">
            <a:extLst>
              <a:ext uri="{FF2B5EF4-FFF2-40B4-BE49-F238E27FC236}">
                <a16:creationId xmlns:a16="http://schemas.microsoft.com/office/drawing/2014/main" id="{DCE510F8-88B3-B173-4111-C0EB3F973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88" y="1143000"/>
            <a:ext cx="2493962" cy="344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>
            <a:extLst>
              <a:ext uri="{FF2B5EF4-FFF2-40B4-BE49-F238E27FC236}">
                <a16:creationId xmlns:a16="http://schemas.microsoft.com/office/drawing/2014/main" id="{9F9F50AD-69B2-5443-58EC-B107307F6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371600"/>
            <a:ext cx="8845550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1 Timothy 3:1-2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This saying is trustworthy: whoever aspires to the office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of bishop (</a:t>
            </a:r>
            <a:r>
              <a:rPr lang="en-US" altLang="en-US" sz="2400" i="1">
                <a:latin typeface="Arial" panose="020B0604020202020204" pitchFamily="34" charset="0"/>
              </a:rPr>
              <a:t>episcopes</a:t>
            </a:r>
            <a:r>
              <a:rPr lang="en-US" altLang="en-US" sz="2400">
                <a:latin typeface="Arial" panose="020B0604020202020204" pitchFamily="34" charset="0"/>
              </a:rPr>
              <a:t>) desires a noble task. Therefore, a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bishop (</a:t>
            </a:r>
            <a:r>
              <a:rPr lang="en-US" altLang="en-US" sz="2400" i="1">
                <a:latin typeface="Arial" panose="020B0604020202020204" pitchFamily="34" charset="0"/>
              </a:rPr>
              <a:t>episcopon</a:t>
            </a:r>
            <a:r>
              <a:rPr lang="en-US" altLang="en-US" sz="2400">
                <a:latin typeface="Arial" panose="020B0604020202020204" pitchFamily="34" charset="0"/>
              </a:rPr>
              <a:t>) must be irreproachable, married only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once, temperate, self-controlled, decent, hospitable, able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to teach ...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Titus 1:7,9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For a bishop (</a:t>
            </a:r>
            <a:r>
              <a:rPr lang="en-US" altLang="en-US" sz="2400" i="1">
                <a:latin typeface="Arial" panose="020B0604020202020204" pitchFamily="34" charset="0"/>
              </a:rPr>
              <a:t>episcopon</a:t>
            </a:r>
            <a:r>
              <a:rPr lang="en-US" altLang="en-US" sz="2400">
                <a:latin typeface="Arial" panose="020B0604020202020204" pitchFamily="34" charset="0"/>
              </a:rPr>
              <a:t>) as God's steward must be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blameless, not arrogant, not irritable, not a drunkard,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not aggressive, not greedy for sordid gain, holding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fast to the true message as taught so that he will be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able both to exhort with sound doctrine and to refute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 opponents. </a:t>
            </a:r>
          </a:p>
        </p:txBody>
      </p:sp>
      <p:sp>
        <p:nvSpPr>
          <p:cNvPr id="65539" name="Text Box 3">
            <a:extLst>
              <a:ext uri="{FF2B5EF4-FFF2-40B4-BE49-F238E27FC236}">
                <a16:creationId xmlns:a16="http://schemas.microsoft.com/office/drawing/2014/main" id="{81B25886-3164-35EB-58EE-5D0892FB7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68288"/>
            <a:ext cx="7156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The </a:t>
            </a:r>
            <a:r>
              <a:rPr lang="en-US" altLang="en-US" sz="2400" b="1">
                <a:latin typeface="Arial" panose="020B0604020202020204" pitchFamily="34" charset="0"/>
              </a:rPr>
              <a:t>first in order and the greatest in authority</a:t>
            </a:r>
            <a:r>
              <a:rPr lang="en-US" altLang="en-US" sz="2400">
                <a:latin typeface="Arial" panose="020B0604020202020204" pitchFamily="34" charset="0"/>
              </a:rPr>
              <a:t> is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the </a:t>
            </a:r>
            <a:r>
              <a:rPr lang="en-US" altLang="en-US" sz="2400" b="1" i="1">
                <a:solidFill>
                  <a:srgbClr val="008000"/>
                </a:solidFill>
                <a:latin typeface="Arial" panose="020B0604020202020204" pitchFamily="34" charset="0"/>
              </a:rPr>
              <a:t>episcopos</a:t>
            </a:r>
            <a:r>
              <a:rPr lang="en-US" altLang="en-US" sz="2400" i="1">
                <a:latin typeface="Arial" panose="020B0604020202020204" pitchFamily="34" charset="0"/>
              </a:rPr>
              <a:t>,</a:t>
            </a:r>
            <a:r>
              <a:rPr lang="en-US" altLang="en-US" sz="2400">
                <a:latin typeface="Arial" panose="020B0604020202020204" pitchFamily="34" charset="0"/>
              </a:rPr>
              <a:t> the bishop.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>
            <a:extLst>
              <a:ext uri="{FF2B5EF4-FFF2-40B4-BE49-F238E27FC236}">
                <a16:creationId xmlns:a16="http://schemas.microsoft.com/office/drawing/2014/main" id="{689EBF3D-3329-C50D-7F12-29F255371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39725"/>
            <a:ext cx="8828088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Luke, in the Acts of the Apostles, distinguishes the shepherding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role of the </a:t>
            </a:r>
            <a:r>
              <a:rPr lang="en-US" altLang="en-US" sz="2400" i="1">
                <a:latin typeface="Arial" panose="020B0604020202020204" pitchFamily="34" charset="0"/>
              </a:rPr>
              <a:t>episcopos</a:t>
            </a:r>
            <a:r>
              <a:rPr lang="en-US" altLang="en-US" sz="2400">
                <a:latin typeface="Arial" panose="020B0604020202020204" pitchFamily="34" charset="0"/>
              </a:rPr>
              <a:t>/bishop.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Acts 20:28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Keep watch over yourselves and over the whole flock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of which the holy Spirit has appointed you overseers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(</a:t>
            </a:r>
            <a:r>
              <a:rPr lang="en-US" altLang="en-US" sz="2400" i="1">
                <a:latin typeface="Arial" panose="020B0604020202020204" pitchFamily="34" charset="0"/>
              </a:rPr>
              <a:t>episcopous</a:t>
            </a:r>
            <a:r>
              <a:rPr lang="en-US" altLang="en-US" sz="2400">
                <a:latin typeface="Arial" panose="020B0604020202020204" pitchFamily="34" charset="0"/>
              </a:rPr>
              <a:t>), in which you tend the church of God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that he acquired with his own blood. </a:t>
            </a:r>
          </a:p>
        </p:txBody>
      </p:sp>
      <p:grpSp>
        <p:nvGrpSpPr>
          <p:cNvPr id="66563" name="Group 6">
            <a:extLst>
              <a:ext uri="{FF2B5EF4-FFF2-40B4-BE49-F238E27FC236}">
                <a16:creationId xmlns:a16="http://schemas.microsoft.com/office/drawing/2014/main" id="{E8052E37-9075-798D-0CC8-F49B9AB58AE1}"/>
              </a:ext>
            </a:extLst>
          </p:cNvPr>
          <p:cNvGrpSpPr>
            <a:grpSpLocks/>
          </p:cNvGrpSpPr>
          <p:nvPr/>
        </p:nvGrpSpPr>
        <p:grpSpPr bwMode="auto">
          <a:xfrm>
            <a:off x="1903413" y="1200150"/>
            <a:ext cx="5337175" cy="4327525"/>
            <a:chOff x="0" y="0"/>
            <a:chExt cx="3362" cy="2726"/>
          </a:xfrm>
        </p:grpSpPr>
        <p:sp>
          <p:nvSpPr>
            <p:cNvPr id="66565" name="Rectangle 3">
              <a:extLst>
                <a:ext uri="{FF2B5EF4-FFF2-40B4-BE49-F238E27FC236}">
                  <a16:creationId xmlns:a16="http://schemas.microsoft.com/office/drawing/2014/main" id="{7CF5B54B-FD98-0339-26D6-3D7519870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362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66566" name="Rectangle 4">
              <a:extLst>
                <a:ext uri="{FF2B5EF4-FFF2-40B4-BE49-F238E27FC236}">
                  <a16:creationId xmlns:a16="http://schemas.microsoft.com/office/drawing/2014/main" id="{EC17FB85-5C42-D17E-B15C-B1B018BCAB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" cy="2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  </a:t>
              </a:r>
              <a:r>
                <a:rPr lang="en-US" altLang="en-US" sz="25400"/>
                <a:t> </a:t>
              </a:r>
              <a:r>
                <a:rPr lang="en-US" altLang="en-US" sz="2400"/>
                <a:t>                                     </a:t>
              </a:r>
            </a:p>
          </p:txBody>
        </p:sp>
      </p:grpSp>
      <p:pic>
        <p:nvPicPr>
          <p:cNvPr id="66564" name="Picture 5" descr="Morgan Weistling - The Lord Is My Shepherd">
            <a:extLst>
              <a:ext uri="{FF2B5EF4-FFF2-40B4-BE49-F238E27FC236}">
                <a16:creationId xmlns:a16="http://schemas.microsoft.com/office/drawing/2014/main" id="{D6EAD4EC-1258-28D8-D74A-1C56C9EF0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50" y="3344863"/>
            <a:ext cx="2393950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>
            <a:extLst>
              <a:ext uri="{FF2B5EF4-FFF2-40B4-BE49-F238E27FC236}">
                <a16:creationId xmlns:a16="http://schemas.microsoft.com/office/drawing/2014/main" id="{56374079-C88D-56D3-059B-BF89DF078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04800"/>
            <a:ext cx="8683625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The shepherding role of the apostle Peter as </a:t>
            </a:r>
            <a:r>
              <a:rPr lang="en-US" altLang="en-US" sz="2400" i="1">
                <a:latin typeface="Arial" panose="020B0604020202020204" pitchFamily="34" charset="0"/>
              </a:rPr>
              <a:t>episcopos</a:t>
            </a:r>
            <a:r>
              <a:rPr lang="en-US" altLang="en-US" sz="2400">
                <a:latin typeface="Arial" panose="020B0604020202020204" pitchFamily="34" charset="0"/>
              </a:rPr>
              <a:t> was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related by the apostle John.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John 21:15-17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When they had finished breakfast, Jesus said to Simon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Peter, "Simon, son of John, do you love me more than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these?" He said to him, "Yes, Lord, you know that I love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you." He said to him, "Feed my lambs." He then said to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him a second time, "Simon, son of John, do you love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me?" He said to him, "Yes, Lord, you know that I love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you." He said to him, "Tend my sheep." He said to him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the third time, "Simon, son of John, do you love me?"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Peter was distressed that he had said to him a third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time, "Do you love me?" and he said to him, "Lord, you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know everything; you know that I love you." (Jesus)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said to him, "Feed my sheep." 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>
            <a:extLst>
              <a:ext uri="{FF2B5EF4-FFF2-40B4-BE49-F238E27FC236}">
                <a16:creationId xmlns:a16="http://schemas.microsoft.com/office/drawing/2014/main" id="{22813E93-2646-EACE-4A3B-D6D3AE51C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344488"/>
            <a:ext cx="8863013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The  Catholic Church believes that the twelve apostles were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the first </a:t>
            </a:r>
            <a:r>
              <a:rPr lang="en-US" altLang="en-US" sz="2400" i="1">
                <a:latin typeface="Arial" panose="020B0604020202020204" pitchFamily="34" charset="0"/>
              </a:rPr>
              <a:t>episcopes</a:t>
            </a:r>
            <a:r>
              <a:rPr lang="en-US" altLang="en-US" sz="2400">
                <a:latin typeface="Arial" panose="020B0604020202020204" pitchFamily="34" charset="0"/>
              </a:rPr>
              <a:t>, receiving at the Last Supper their leadership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order to serve when Jesus told them "Do this in remembrance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of Me."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Peter, as demonstrated in the biblical portrait of him, exercised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a leadership role first among the other apostles and early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Christians, and then later in Rome before his martyrdom there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in 67/68 AD.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5E868C6E-F6A7-068D-7172-62F98BC37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363" y="-460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pic>
        <p:nvPicPr>
          <p:cNvPr id="68612" name="Picture 5" descr="rembrandt-apostle-kneeling">
            <a:extLst>
              <a:ext uri="{FF2B5EF4-FFF2-40B4-BE49-F238E27FC236}">
                <a16:creationId xmlns:a16="http://schemas.microsoft.com/office/drawing/2014/main" id="{33FDC76E-C0A2-D916-1C9A-09A0ADB00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05200"/>
            <a:ext cx="228441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7" descr="martyrdo">
            <a:extLst>
              <a:ext uri="{FF2B5EF4-FFF2-40B4-BE49-F238E27FC236}">
                <a16:creationId xmlns:a16="http://schemas.microsoft.com/office/drawing/2014/main" id="{DA711B41-40A2-FDCE-2403-7C052C3CC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10000"/>
            <a:ext cx="157321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>
            <a:extLst>
              <a:ext uri="{FF2B5EF4-FFF2-40B4-BE49-F238E27FC236}">
                <a16:creationId xmlns:a16="http://schemas.microsoft.com/office/drawing/2014/main" id="{F0D704A0-E91D-B160-BF66-B8941695F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344488"/>
            <a:ext cx="8704263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Peter's presence in Rome is indicated in his first letter. The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name </a:t>
            </a:r>
            <a:r>
              <a:rPr lang="en-US" altLang="en-US" sz="2400" b="1">
                <a:latin typeface="Arial" panose="020B0604020202020204" pitchFamily="34" charset="0"/>
              </a:rPr>
              <a:t>"Babylon" is used here as a cryptic name for the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city of Rome</a:t>
            </a:r>
            <a:r>
              <a:rPr lang="en-US" altLang="en-US" sz="2400">
                <a:latin typeface="Arial" panose="020B0604020202020204" pitchFamily="34" charset="0"/>
              </a:rPr>
              <a:t>, a characteristic of writings done during times of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persecution. During Peter's time (witnessed by his own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martyrdom) and most New Testament times (witness the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Book of Revelation--classic persecution literature), Rome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took on the characteristics of the most outstanding example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of a world power hostile to God--ancient Babylon.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1 Peter 5:12-13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I write you this briefly through Silvanus ... The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chosen one at </a:t>
            </a:r>
            <a:r>
              <a:rPr lang="en-US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Babylon</a:t>
            </a:r>
            <a:r>
              <a:rPr lang="en-US" altLang="en-US" sz="2400">
                <a:latin typeface="Arial" panose="020B0604020202020204" pitchFamily="34" charset="0"/>
              </a:rPr>
              <a:t> sends you greeting, as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does Mark, my son. 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>
            <a:extLst>
              <a:ext uri="{FF2B5EF4-FFF2-40B4-BE49-F238E27FC236}">
                <a16:creationId xmlns:a16="http://schemas.microsoft.com/office/drawing/2014/main" id="{A74D77E1-B00A-45BC-D22D-05CE36380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34950"/>
            <a:ext cx="8853488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Arial" panose="020B0604020202020204" pitchFamily="34" charset="0"/>
              </a:rPr>
              <a:t>Clement of Rome (</a:t>
            </a:r>
            <a:r>
              <a:rPr lang="en-US" altLang="en-US" sz="2400" b="1" i="1">
                <a:solidFill>
                  <a:srgbClr val="008000"/>
                </a:solidFill>
                <a:latin typeface="Arial" panose="020B0604020202020204" pitchFamily="34" charset="0"/>
              </a:rPr>
              <a:t>I Clement</a:t>
            </a:r>
            <a:r>
              <a:rPr lang="en-US" altLang="en-US" sz="2400" b="1">
                <a:solidFill>
                  <a:srgbClr val="008000"/>
                </a:solidFill>
                <a:latin typeface="Arial" panose="020B0604020202020204" pitchFamily="34" charset="0"/>
              </a:rPr>
              <a:t>)</a:t>
            </a:r>
            <a:r>
              <a:rPr lang="en-US" altLang="en-US" sz="2400">
                <a:latin typeface="Arial" panose="020B0604020202020204" pitchFamily="34" charset="0"/>
              </a:rPr>
              <a:t> and </a:t>
            </a:r>
            <a:r>
              <a:rPr lang="en-US" altLang="en-US" sz="2400" b="1">
                <a:solidFill>
                  <a:srgbClr val="008000"/>
                </a:solidFill>
                <a:latin typeface="Arial" panose="020B0604020202020204" pitchFamily="34" charset="0"/>
              </a:rPr>
              <a:t>Irenaeus (</a:t>
            </a:r>
            <a:r>
              <a:rPr lang="en-US" altLang="en-US" sz="2400" b="1" i="1">
                <a:solidFill>
                  <a:srgbClr val="008000"/>
                </a:solidFill>
                <a:latin typeface="Arial" panose="020B0604020202020204" pitchFamily="34" charset="0"/>
              </a:rPr>
              <a:t>To the Romans)</a:t>
            </a:r>
            <a:r>
              <a:rPr lang="en-US" altLang="en-US" sz="2400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both attest to Peter's presence and death in Rome.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Paul makes mention of Linus, a Christian at Rome.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2 Timothy 4:21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Eubulus, Pudens, </a:t>
            </a:r>
            <a:r>
              <a:rPr lang="en-US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Linus</a:t>
            </a:r>
            <a:r>
              <a:rPr lang="en-US" altLang="en-US" sz="2400">
                <a:latin typeface="Arial" panose="020B0604020202020204" pitchFamily="34" charset="0"/>
              </a:rPr>
              <a:t>, Claudia, and all the brothers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send greetings.</a:t>
            </a:r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300F274A-6DD7-BDEF-4A0D-0B82EFA5E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276600"/>
            <a:ext cx="8686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Arial" panose="020B0604020202020204" pitchFamily="34" charset="0"/>
              </a:rPr>
              <a:t>Irenaeus (</a:t>
            </a:r>
            <a:r>
              <a:rPr lang="en-US" altLang="en-US" sz="2400" b="1" i="1">
                <a:solidFill>
                  <a:srgbClr val="008000"/>
                </a:solidFill>
                <a:latin typeface="Arial" panose="020B0604020202020204" pitchFamily="34" charset="0"/>
              </a:rPr>
              <a:t>Adversus Haereses,</a:t>
            </a:r>
            <a:r>
              <a:rPr lang="en-US" altLang="en-US" sz="2400" b="1">
                <a:solidFill>
                  <a:srgbClr val="008000"/>
                </a:solidFill>
                <a:latin typeface="Arial" panose="020B0604020202020204" pitchFamily="34" charset="0"/>
              </a:rPr>
              <a:t> 3, 3, 3)</a:t>
            </a:r>
            <a:r>
              <a:rPr lang="en-US" altLang="en-US" sz="2400">
                <a:latin typeface="Arial" panose="020B0604020202020204" pitchFamily="34" charset="0"/>
              </a:rPr>
              <a:t> tells us that the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     same </a:t>
            </a:r>
            <a:r>
              <a:rPr lang="en-US" altLang="en-US" sz="2400" b="1">
                <a:latin typeface="Arial" panose="020B0604020202020204" pitchFamily="34" charset="0"/>
              </a:rPr>
              <a:t>Linus</a:t>
            </a:r>
            <a:r>
              <a:rPr lang="en-US" altLang="en-US" sz="2400">
                <a:latin typeface="Arial" panose="020B0604020202020204" pitchFamily="34" charset="0"/>
              </a:rPr>
              <a:t> was Peter's first successor as bishop of Rome. </a:t>
            </a:r>
          </a:p>
        </p:txBody>
      </p:sp>
      <p:sp>
        <p:nvSpPr>
          <p:cNvPr id="70660" name="Text Box 6">
            <a:extLst>
              <a:ext uri="{FF2B5EF4-FFF2-40B4-BE49-F238E27FC236}">
                <a16:creationId xmlns:a16="http://schemas.microsoft.com/office/drawing/2014/main" id="{D699D99E-CC6B-7262-05F6-6922EFADE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3575" y="5991225"/>
            <a:ext cx="18510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Verdana" panose="020B0604030504040204" pitchFamily="34" charset="0"/>
              </a:rPr>
              <a:t>SAINT LINUS</a:t>
            </a:r>
            <a:br>
              <a:rPr lang="en-US" altLang="en-US" sz="1400" b="1">
                <a:latin typeface="Verdana" panose="020B0604030504040204" pitchFamily="34" charset="0"/>
              </a:rPr>
            </a:br>
            <a:r>
              <a:rPr lang="en-US" altLang="en-US" sz="1400" b="1">
                <a:latin typeface="Verdana" panose="020B0604030504040204" pitchFamily="34" charset="0"/>
              </a:rPr>
              <a:t>Pope and martyr</a:t>
            </a:r>
            <a:br>
              <a:rPr lang="en-US" altLang="en-US" sz="1400" b="1">
                <a:latin typeface="Verdana" panose="020B0604030504040204" pitchFamily="34" charset="0"/>
              </a:rPr>
            </a:br>
            <a:r>
              <a:rPr lang="en-US" altLang="en-US" sz="1400" b="1">
                <a:latin typeface="Verdana" panose="020B0604030504040204" pitchFamily="34" charset="0"/>
              </a:rPr>
              <a:t>(†67)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70661" name="Picture 8" descr="[Pope Linus]">
            <a:extLst>
              <a:ext uri="{FF2B5EF4-FFF2-40B4-BE49-F238E27FC236}">
                <a16:creationId xmlns:a16="http://schemas.microsoft.com/office/drawing/2014/main" id="{B66F0102-3D3C-9F65-2D77-0C971844B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343400"/>
            <a:ext cx="196532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>
            <a:extLst>
              <a:ext uri="{FF2B5EF4-FFF2-40B4-BE49-F238E27FC236}">
                <a16:creationId xmlns:a16="http://schemas.microsoft.com/office/drawing/2014/main" id="{78BB74FE-969A-102B-10CE-CE131D686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268288"/>
            <a:ext cx="8742363" cy="62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Two great historians of the Church, </a:t>
            </a:r>
            <a:r>
              <a:rPr lang="en-US" altLang="en-US" sz="2400" b="1">
                <a:latin typeface="Arial" panose="020B0604020202020204" pitchFamily="34" charset="0"/>
              </a:rPr>
              <a:t>Eusebius of Caesarea</a:t>
            </a:r>
            <a:r>
              <a:rPr lang="en-US" altLang="en-US" sz="2400">
                <a:latin typeface="Arial" panose="020B0604020202020204" pitchFamily="34" charset="0"/>
              </a:rPr>
              <a:t>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a bishop and historian of the Council of Nicea, and </a:t>
            </a:r>
            <a:r>
              <a:rPr lang="en-US" altLang="en-US" sz="2400" b="1">
                <a:latin typeface="Arial" panose="020B0604020202020204" pitchFamily="34" charset="0"/>
              </a:rPr>
              <a:t>Augustine</a:t>
            </a:r>
            <a:r>
              <a:rPr lang="en-US" altLang="en-US" sz="2400">
                <a:latin typeface="Arial" panose="020B0604020202020204" pitchFamily="34" charset="0"/>
              </a:rPr>
              <a:t>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bishop and theologian, preserve for us the list of successors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of the bishop of Rome to their own time. They attest to the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sense and realization the Church had to the need for historic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succession to the Bishop of Rome.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Arial" panose="020B0604020202020204" pitchFamily="34" charset="0"/>
              </a:rPr>
              <a:t>Eusebius (260-339), </a:t>
            </a:r>
            <a:r>
              <a:rPr lang="en-US" altLang="en-US" sz="2400" b="1" i="1">
                <a:solidFill>
                  <a:srgbClr val="008000"/>
                </a:solidFill>
                <a:latin typeface="Arial" panose="020B0604020202020204" pitchFamily="34" charset="0"/>
              </a:rPr>
              <a:t>The History of the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008000"/>
                </a:solidFill>
                <a:latin typeface="Arial" panose="020B0604020202020204" pitchFamily="34" charset="0"/>
              </a:rPr>
              <a:t>Church,</a:t>
            </a:r>
            <a:r>
              <a:rPr lang="en-US" altLang="en-US" sz="2400" b="1">
                <a:solidFill>
                  <a:srgbClr val="008000"/>
                </a:solidFill>
                <a:latin typeface="Arial" panose="020B0604020202020204" pitchFamily="34" charset="0"/>
              </a:rPr>
              <a:t> Book 3, 324 AD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"After the martyrdom of Paul and Peter, the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first man to be appointed Bishop of Rome was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Linus. ... Linus, who is mentioned in the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Second Epistle to Timothy as being with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Paul in Rome, as stated above was the first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after Peter to be appointed Bishop of Rome.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Clement again, who became the third Bishop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of Rome ... to Miltiades. "</a:t>
            </a:r>
          </a:p>
        </p:txBody>
      </p:sp>
      <p:pic>
        <p:nvPicPr>
          <p:cNvPr id="71683" name="Picture 4" descr="St. Eleftherios">
            <a:extLst>
              <a:ext uri="{FF2B5EF4-FFF2-40B4-BE49-F238E27FC236}">
                <a16:creationId xmlns:a16="http://schemas.microsoft.com/office/drawing/2014/main" id="{B8C51F74-DE0F-7249-A5B2-602B67D32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895600"/>
            <a:ext cx="2057400" cy="28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>
            <a:extLst>
              <a:ext uri="{FF2B5EF4-FFF2-40B4-BE49-F238E27FC236}">
                <a16:creationId xmlns:a16="http://schemas.microsoft.com/office/drawing/2014/main" id="{7BEA708E-7566-256F-D388-8A2E0BA5C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444500"/>
            <a:ext cx="8628063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Arial" panose="020B0604020202020204" pitchFamily="34" charset="0"/>
              </a:rPr>
              <a:t>Augustine (354-430), </a:t>
            </a:r>
            <a:r>
              <a:rPr lang="en-US" altLang="en-US" sz="2400" b="1" i="1">
                <a:solidFill>
                  <a:srgbClr val="008000"/>
                </a:solidFill>
                <a:latin typeface="Arial" panose="020B0604020202020204" pitchFamily="34" charset="0"/>
              </a:rPr>
              <a:t>Letters,</a:t>
            </a:r>
            <a:r>
              <a:rPr lang="en-US" altLang="en-US" sz="2400" b="1">
                <a:solidFill>
                  <a:srgbClr val="008000"/>
                </a:solidFill>
                <a:latin typeface="Arial" panose="020B0604020202020204" pitchFamily="34" charset="0"/>
              </a:rPr>
              <a:t> No. 53, 400 AD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"For, to Peter succeeded Linus, to Linus, Clement, to Clement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Anacletus, to Anacletus Evaristus, ... to Siricius Anastasius."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pic>
        <p:nvPicPr>
          <p:cNvPr id="72707" name="Picture 6" descr="medit">
            <a:extLst>
              <a:ext uri="{FF2B5EF4-FFF2-40B4-BE49-F238E27FC236}">
                <a16:creationId xmlns:a16="http://schemas.microsoft.com/office/drawing/2014/main" id="{113FD803-446C-F5CE-0330-4765EC461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962400"/>
            <a:ext cx="4221163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8" name="Oval 8">
            <a:extLst>
              <a:ext uri="{FF2B5EF4-FFF2-40B4-BE49-F238E27FC236}">
                <a16:creationId xmlns:a16="http://schemas.microsoft.com/office/drawing/2014/main" id="{F48B921A-704D-4F8E-7007-16E72185E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4953000"/>
            <a:ext cx="76200" cy="762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72709" name="Text Box 9">
            <a:extLst>
              <a:ext uri="{FF2B5EF4-FFF2-40B4-BE49-F238E27FC236}">
                <a16:creationId xmlns:a16="http://schemas.microsoft.com/office/drawing/2014/main" id="{405A1EEA-A7FF-9744-A0E6-622E96278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9863" y="4906963"/>
            <a:ext cx="6175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Hippo</a:t>
            </a:r>
          </a:p>
        </p:txBody>
      </p:sp>
      <p:pic>
        <p:nvPicPr>
          <p:cNvPr id="72710" name="Picture 10" descr="Augustine703">
            <a:extLst>
              <a:ext uri="{FF2B5EF4-FFF2-40B4-BE49-F238E27FC236}">
                <a16:creationId xmlns:a16="http://schemas.microsoft.com/office/drawing/2014/main" id="{521AD24E-9BBB-E9A8-F07C-1397AD840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2133600"/>
            <a:ext cx="2622550" cy="326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>
            <a:extLst>
              <a:ext uri="{FF2B5EF4-FFF2-40B4-BE49-F238E27FC236}">
                <a16:creationId xmlns:a16="http://schemas.microsoft.com/office/drawing/2014/main" id="{301D1779-F1D1-F8A9-E46B-32B482168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268288"/>
            <a:ext cx="8929687" cy="62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On the following slides is a list </a:t>
            </a:r>
            <a:r>
              <a:rPr lang="en-US" altLang="en-US" sz="2400" b="1">
                <a:latin typeface="Arial" panose="020B0604020202020204" pitchFamily="34" charset="0"/>
              </a:rPr>
              <a:t>the bishops of Rome</a:t>
            </a:r>
            <a:r>
              <a:rPr lang="en-US" altLang="en-US" sz="2400">
                <a:latin typeface="Arial" panose="020B0604020202020204" pitchFamily="34" charset="0"/>
              </a:rPr>
              <a:t> from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Peter to Benedict XVI. Historians both secular and ecclesiastical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concur with a final list published by the Vatican Library.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The only biblical "claim to fame" of these men is that they are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latin typeface="Arial" panose="020B0604020202020204" pitchFamily="34" charset="0"/>
              </a:rPr>
              <a:t>episcopoi,</a:t>
            </a:r>
            <a:r>
              <a:rPr lang="en-US" altLang="en-US" sz="2400">
                <a:latin typeface="Arial" panose="020B0604020202020204" pitchFamily="34" charset="0"/>
              </a:rPr>
              <a:t> bishops. There is no greater "order" according to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the Bible. The Catholic Church teaches this. Other titles are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only honorary and organizational.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The Catholic Church has also taken Paul at his word.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1 Corinthians 4:14-16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I am writing you this not to shame you, but to admonish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you as my beloved children. Even if you should have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countless guides to Christ, yet you do not have many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fathers, for </a:t>
            </a:r>
            <a:r>
              <a:rPr lang="en-US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I became your father</a:t>
            </a:r>
            <a:r>
              <a:rPr lang="en-US" altLang="en-US" sz="2400">
                <a:latin typeface="Arial" panose="020B0604020202020204" pitchFamily="34" charset="0"/>
              </a:rPr>
              <a:t> in Christ Jesus through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 the gospel. Therefore, I urge you, be imitators of me.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8C5954BD-2A26-488E-A94A-10E288BF1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115888"/>
            <a:ext cx="8901113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Mark 10:28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</a:t>
            </a:r>
            <a:r>
              <a:rPr lang="en-US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Peter</a:t>
            </a:r>
            <a:r>
              <a:rPr lang="en-US" altLang="en-US" sz="2400">
                <a:latin typeface="Arial" panose="020B0604020202020204" pitchFamily="34" charset="0"/>
              </a:rPr>
              <a:t> began to say to him, "We have given up everything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and followed you."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Matthew 17:24-25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...the collectors of the temple tax approached </a:t>
            </a:r>
            <a:r>
              <a:rPr lang="en-US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Peter</a:t>
            </a:r>
            <a:r>
              <a:rPr lang="en-US" altLang="en-US" sz="2400">
                <a:latin typeface="Arial" panose="020B0604020202020204" pitchFamily="34" charset="0"/>
              </a:rPr>
              <a:t> and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said, "Doesn't your teacher pay the temple tax?" "Yes,"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he said. When he came into the house, before he had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time to speak, Jesus asked him, "What is your opinion,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Simon?"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pic>
        <p:nvPicPr>
          <p:cNvPr id="10243" name="Picture 4" descr="Pete">
            <a:extLst>
              <a:ext uri="{FF2B5EF4-FFF2-40B4-BE49-F238E27FC236}">
                <a16:creationId xmlns:a16="http://schemas.microsoft.com/office/drawing/2014/main" id="{6293F535-5021-FF47-0DDD-B682E7CDC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86200"/>
            <a:ext cx="2057400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>
            <a:extLst>
              <a:ext uri="{FF2B5EF4-FFF2-40B4-BE49-F238E27FC236}">
                <a16:creationId xmlns:a16="http://schemas.microsoft.com/office/drawing/2014/main" id="{634DCCBB-5326-B399-1239-FE2ADF75A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192088"/>
            <a:ext cx="8772525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1 Thessalonians 2:11-12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As you know, </a:t>
            </a:r>
            <a:r>
              <a:rPr lang="en-US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we treated each one of you as a father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	treats his children</a:t>
            </a:r>
            <a:r>
              <a:rPr lang="en-US" altLang="en-US" sz="2400">
                <a:latin typeface="Arial" panose="020B0604020202020204" pitchFamily="34" charset="0"/>
              </a:rPr>
              <a:t>, exhorting and encouraging you and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insisting that you conduct yourselves as worthy of the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God who calls you into his kingdom and glory.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The faithful of the Church has always called their ordered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leadership "father." In Greek, the language of the early Church,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the word for father was </a:t>
            </a:r>
            <a:r>
              <a:rPr lang="en-US" altLang="en-US" sz="2400" i="1">
                <a:latin typeface="Arial" panose="020B0604020202020204" pitchFamily="34" charset="0"/>
              </a:rPr>
              <a:t>pappas</a:t>
            </a:r>
            <a:r>
              <a:rPr lang="en-US" altLang="en-US" sz="2400">
                <a:latin typeface="Arial" panose="020B0604020202020204" pitchFamily="34" charset="0"/>
              </a:rPr>
              <a:t>; in Latin, the language of the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later Church, the word for father was </a:t>
            </a:r>
            <a:r>
              <a:rPr lang="en-US" altLang="en-US" sz="2400" i="1">
                <a:latin typeface="Arial" panose="020B0604020202020204" pitchFamily="34" charset="0"/>
              </a:rPr>
              <a:t>papa</a:t>
            </a:r>
            <a:r>
              <a:rPr lang="en-US" altLang="en-US" sz="2400">
                <a:latin typeface="Arial" panose="020B0604020202020204" pitchFamily="34" charset="0"/>
              </a:rPr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By the 300s, bishops were sometimes called "pope" 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corruption of the word for father.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By the 700s the title for affection and respect for the Bishop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of Rome exclusively was Pope. 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>
            <a:extLst>
              <a:ext uri="{FF2B5EF4-FFF2-40B4-BE49-F238E27FC236}">
                <a16:creationId xmlns:a16="http://schemas.microsoft.com/office/drawing/2014/main" id="{FE87F4E2-3E72-BE2B-306E-F75E71F5C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14325"/>
            <a:ext cx="8978900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It is not uncommon for enemies and non-believers of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Catholicism to create an argument against the succession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and therefore validity of the Bishops of Rome as true successors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to Peter by proffering </a:t>
            </a:r>
            <a:r>
              <a:rPr lang="en-US" altLang="en-US" sz="2400" b="1">
                <a:solidFill>
                  <a:schemeClr val="tx2"/>
                </a:solidFill>
                <a:latin typeface="Arial" panose="020B0604020202020204" pitchFamily="34" charset="0"/>
              </a:rPr>
              <a:t>the history of the "bad Popes."</a:t>
            </a:r>
            <a:r>
              <a:rPr lang="en-US" altLang="en-US" sz="2400">
                <a:latin typeface="Arial" panose="020B0604020202020204" pitchFamily="34" charset="0"/>
              </a:rPr>
              <a:t> That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argument arises from a basic misunderstanding of Sacred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Scripture.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The first response to be made to the so-called argument from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the "bad Popes" is admission that many men who held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 position of Bishop of Rome were not holy men. Perhaps Peter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was the best model for human failure in such a leadership role.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He denied Jesus three times after being told he would do so.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Some (e.g., Peter, Judas) who are called stumble and fall.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Some (Peter) repent and are saved. Others (Judas) reject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that grace. It behooves us to remember that Jesus does not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call saints, but sinners. 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>
            <a:extLst>
              <a:ext uri="{FF2B5EF4-FFF2-40B4-BE49-F238E27FC236}">
                <a16:creationId xmlns:a16="http://schemas.microsoft.com/office/drawing/2014/main" id="{420397C6-D716-6E1F-E914-032E2D61B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38" y="311150"/>
            <a:ext cx="9002712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Luke 5:31-32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Jesus said to them in reply, "</a:t>
            </a:r>
            <a:r>
              <a:rPr lang="en-US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Those who are healthy do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	not need a physician</a:t>
            </a:r>
            <a:r>
              <a:rPr lang="en-US" altLang="en-US" sz="2400">
                <a:latin typeface="Arial" panose="020B0604020202020204" pitchFamily="34" charset="0"/>
              </a:rPr>
              <a:t>, but the sick do. I have not come to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call the righteous to repentance but sinners."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Matthew 9:12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He heard this and said, "</a:t>
            </a:r>
            <a:r>
              <a:rPr lang="en-US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Those who are well do not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	need a physician</a:t>
            </a:r>
            <a:r>
              <a:rPr lang="en-US" altLang="en-US" sz="2400">
                <a:latin typeface="Arial" panose="020B0604020202020204" pitchFamily="34" charset="0"/>
              </a:rPr>
              <a:t>, but the sick do."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The moral miracle of the "bad Popes" is that they were worldly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men, public sinners, and never functioned as spiritual leaders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nor touched or changed the deposit of faith of Christianity.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We are reminded by the Lord even to the present day that the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lifestyle of the messenger does not alter the validity of the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message. Recall the American Televangelists' scandals in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1987 and 1988. 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7" descr="2MMTime">
            <a:extLst>
              <a:ext uri="{FF2B5EF4-FFF2-40B4-BE49-F238E27FC236}">
                <a16:creationId xmlns:a16="http://schemas.microsoft.com/office/drawing/2014/main" id="{D001FDDD-417C-CC7B-6D92-E5428D569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3013"/>
            <a:ext cx="914082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Text Box 2">
            <a:extLst>
              <a:ext uri="{FF2B5EF4-FFF2-40B4-BE49-F238E27FC236}">
                <a16:creationId xmlns:a16="http://schemas.microsoft.com/office/drawing/2014/main" id="{8E6229FF-F43E-4460-BD94-6238B5180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4425" y="166688"/>
            <a:ext cx="43973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CC3300"/>
                </a:solidFill>
                <a:latin typeface="Arial" panose="020B0604020202020204" pitchFamily="34" charset="0"/>
              </a:rPr>
              <a:t>Bishops of Rome: Popes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77828" name="Text Box 3">
            <a:extLst>
              <a:ext uri="{FF2B5EF4-FFF2-40B4-BE49-F238E27FC236}">
                <a16:creationId xmlns:a16="http://schemas.microsoft.com/office/drawing/2014/main" id="{931939C1-FE0C-896B-0BB2-C43F75D0E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838200"/>
            <a:ext cx="64166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Arial" panose="020B0604020202020204" pitchFamily="34" charset="0"/>
              </a:rPr>
              <a:t>                           First and Second Centuries</a:t>
            </a:r>
          </a:p>
          <a:p>
            <a:pPr eaLnBrk="1" hangingPunct="1">
              <a:spcBef>
                <a:spcPct val="0"/>
              </a:spcBef>
            </a:pPr>
            <a:endParaRPr lang="en-US" altLang="en-US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St. Peter    (42 - 67)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St. Linus    (67 - 79)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St. Anacletus    (79 - 92)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St. Clement I    (92 - 101)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St. Evaristus    (101 - 105)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St. Alexander I    (105 - 115)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St. Sixtus I    (115 - 125)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St. Telesphorus    (125 - 136)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St. Hyginis    (136 - 140)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St. Pius I    (140 - 155)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St. Anicetus    (155 - 166)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St. Soter    (166 - 175)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St. Eleutherius    (175 - 189)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St. Victor I    (189 - 199)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St. Zephyrinus    (199 - 217) </a:t>
            </a:r>
          </a:p>
        </p:txBody>
      </p:sp>
      <p:sp>
        <p:nvSpPr>
          <p:cNvPr id="77829" name="Rectangle 5">
            <a:extLst>
              <a:ext uri="{FF2B5EF4-FFF2-40B4-BE49-F238E27FC236}">
                <a16:creationId xmlns:a16="http://schemas.microsoft.com/office/drawing/2014/main" id="{48C22E9C-3FED-30A8-6EFC-558443A44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00800"/>
            <a:ext cx="762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pic>
        <p:nvPicPr>
          <p:cNvPr id="77830" name="Picture 6" descr="apostles">
            <a:extLst>
              <a:ext uri="{FF2B5EF4-FFF2-40B4-BE49-F238E27FC236}">
                <a16:creationId xmlns:a16="http://schemas.microsoft.com/office/drawing/2014/main" id="{B6E86C20-90AB-E531-9A50-D4586533C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76400"/>
            <a:ext cx="25193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6" descr="2MMTime">
            <a:extLst>
              <a:ext uri="{FF2B5EF4-FFF2-40B4-BE49-F238E27FC236}">
                <a16:creationId xmlns:a16="http://schemas.microsoft.com/office/drawing/2014/main" id="{00A75D4D-1306-DCAB-9CBF-8D48385D8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3013"/>
            <a:ext cx="914082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Text Box 2">
            <a:extLst>
              <a:ext uri="{FF2B5EF4-FFF2-40B4-BE49-F238E27FC236}">
                <a16:creationId xmlns:a16="http://schemas.microsoft.com/office/drawing/2014/main" id="{F763F62F-B7D8-AD34-2EF9-6ADA024CD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192088"/>
            <a:ext cx="6464300" cy="569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Arial" panose="020B0604020202020204" pitchFamily="34" charset="0"/>
              </a:rPr>
              <a:t>                            Third and Fourth Centuries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St. Callistus I    (217 - 222)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St. Urban I    (222 - 230)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St. Pontian    (230 - 235)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St. Anterius    (235 - 236)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St. Fabian    (236 - 250)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St. Cornelius    (251 - 253)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St. Lucius I    (253 - 254)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St. Stephen I    (254 - 257)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St. Sixtus II    (257 - 258)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St. Dionysius    (259 - 268)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St. Felix I    (269 - 274)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St. Eutychian    (275 - 283)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St. Gaius/Caius    (283 - 296)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St. Marcellinus    (296 - 304)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St. Marcellus I    (308 - 309)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St. Eusebius    (309) </a:t>
            </a:r>
          </a:p>
        </p:txBody>
      </p:sp>
      <p:sp>
        <p:nvSpPr>
          <p:cNvPr id="78852" name="Text Box 3">
            <a:extLst>
              <a:ext uri="{FF2B5EF4-FFF2-40B4-BE49-F238E27FC236}">
                <a16:creationId xmlns:a16="http://schemas.microsoft.com/office/drawing/2014/main" id="{9B6DBE68-C206-8800-2E58-0998465F0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6338" y="914400"/>
            <a:ext cx="3624262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St. Miltiades    (311 - 314)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St. Sylvester I    (314 - 335)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St. Mark    (336)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St. Julius I    (337 - 352)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Liberius    (352 - 366)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St. Damasus I    (366 - 384)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St. Siricius    (384 - 399)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St. Anastasius I    (399 - 401) 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78853" name="Rectangle 5">
            <a:extLst>
              <a:ext uri="{FF2B5EF4-FFF2-40B4-BE49-F238E27FC236}">
                <a16:creationId xmlns:a16="http://schemas.microsoft.com/office/drawing/2014/main" id="{7325C311-79BF-17BF-4940-315686E16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6400800"/>
            <a:ext cx="914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7" descr="2MMTime">
            <a:extLst>
              <a:ext uri="{FF2B5EF4-FFF2-40B4-BE49-F238E27FC236}">
                <a16:creationId xmlns:a16="http://schemas.microsoft.com/office/drawing/2014/main" id="{81920588-F624-9652-F71A-433E7266F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3013"/>
            <a:ext cx="914082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Text Box 2">
            <a:extLst>
              <a:ext uri="{FF2B5EF4-FFF2-40B4-BE49-F238E27FC236}">
                <a16:creationId xmlns:a16="http://schemas.microsoft.com/office/drawing/2014/main" id="{DD8AF04B-EB11-9091-57EF-925C2D31D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192088"/>
            <a:ext cx="6396038" cy="600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Arial" panose="020B0604020202020204" pitchFamily="34" charset="0"/>
              </a:rPr>
              <a:t>                               Fifth and Sixth Centuries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St. Innocent I    (401 - 417)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St. Zosimus    (417 - 418)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St. Boniface I    (418 - 422)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St. Celestine I    (422 - 432)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St. Sixtus III    (432 - 440)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St. Leo I    (440 - 461)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St. Hilary    (461 - 468)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St. Simplicius    (468 - 483)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St. Felix III/II    (483 - 492)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St. Gelasius I    (492 - 496)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Anastasius II    (496 - 498)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St. Symmachus    (498 - 514)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St. Hormisdas    (514 - 523)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St. John I    (523 - 526)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St. Felix IV/III    (526 - 530)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Boniface II    (530 - 532)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John II    (533 - 535) </a:t>
            </a:r>
          </a:p>
        </p:txBody>
      </p:sp>
      <p:sp>
        <p:nvSpPr>
          <p:cNvPr id="79876" name="Text Box 3">
            <a:extLst>
              <a:ext uri="{FF2B5EF4-FFF2-40B4-BE49-F238E27FC236}">
                <a16:creationId xmlns:a16="http://schemas.microsoft.com/office/drawing/2014/main" id="{2A4C6695-B546-946E-F37B-3D98E831E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1738" y="869950"/>
            <a:ext cx="337026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St. Agapitus I    (535 - 536)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St. Silverius    (536 - 537)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Vigilius    (537 - 555)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Pelagius I    (556 - 561)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John III    (561 - 574)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Benedict I    (575 - 579)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Pelagius II    (579 - 590)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St. Gregory I    (590 - 604)</a:t>
            </a:r>
            <a:r>
              <a:rPr lang="en-US" altLang="en-US" sz="24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79877" name="Rectangle 5">
            <a:extLst>
              <a:ext uri="{FF2B5EF4-FFF2-40B4-BE49-F238E27FC236}">
                <a16:creationId xmlns:a16="http://schemas.microsoft.com/office/drawing/2014/main" id="{6CEBA36A-72A7-C944-6D85-6E7F630C4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6400800"/>
            <a:ext cx="8382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6" descr="2MMTime">
            <a:extLst>
              <a:ext uri="{FF2B5EF4-FFF2-40B4-BE49-F238E27FC236}">
                <a16:creationId xmlns:a16="http://schemas.microsoft.com/office/drawing/2014/main" id="{88B0DC56-1AB2-69BF-D566-B23F37B5F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3013"/>
            <a:ext cx="914082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Text Box 2">
            <a:extLst>
              <a:ext uri="{FF2B5EF4-FFF2-40B4-BE49-F238E27FC236}">
                <a16:creationId xmlns:a16="http://schemas.microsoft.com/office/drawing/2014/main" id="{F5F5E043-F714-E04A-4539-264E4DB61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268288"/>
            <a:ext cx="6872288" cy="569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Arial" panose="020B0604020202020204" pitchFamily="34" charset="0"/>
              </a:rPr>
              <a:t>                            Seventh and Eighth Centuries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Sabinian    (604 - 606)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Boniface III    (607)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St. Boniface IV    (608 - 615) 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St. Deusdedit I    (615 - 618)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Boniface V    (619 - 625)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Honorius I    (625 - 638)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Severinus    (640)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John IV    (640 - 642)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Theodore I    (642 - 649)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St. Martin I    (649 - 655)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St. Eugene I    (654 - 657)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St. Vitalian    (657 - 672)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Deusdedit II    (672 - 676)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Donus    (676 - 678)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St. Agatho    (678 - 681)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St. Leo II    (682 - 683) </a:t>
            </a:r>
          </a:p>
        </p:txBody>
      </p:sp>
      <p:sp>
        <p:nvSpPr>
          <p:cNvPr id="80900" name="Text Box 3">
            <a:extLst>
              <a:ext uri="{FF2B5EF4-FFF2-40B4-BE49-F238E27FC236}">
                <a16:creationId xmlns:a16="http://schemas.microsoft.com/office/drawing/2014/main" id="{6595ECDC-4713-6425-54F7-05274FDA6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4288" y="990600"/>
            <a:ext cx="3440112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St. Benedict II    (684 - 685)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John V    (685 - 686)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Conon    (686 - 687)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St. Serius I    (687 - 701)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John VI    (701 - 705)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John VII    (705 - 707)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Sisinnius    (708)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Constantine    (708 - 715)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St. Gregory II    (715 - 731)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St. Gregory III    (731 - 741)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St. Zachary    (741 - 752)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Stephen (II)    (752)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Stephen II/III    (752 - 757)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St. Paul I    (757 - 767)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Stephen III/IV    (768 - 772)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Adrian I    (772 - 795)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St. Leo III    (795 - 816) 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80901" name="Rectangle 5">
            <a:extLst>
              <a:ext uri="{FF2B5EF4-FFF2-40B4-BE49-F238E27FC236}">
                <a16:creationId xmlns:a16="http://schemas.microsoft.com/office/drawing/2014/main" id="{841F8488-C444-B026-7394-795F86592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6400800"/>
            <a:ext cx="8382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6" descr="2MMTime">
            <a:extLst>
              <a:ext uri="{FF2B5EF4-FFF2-40B4-BE49-F238E27FC236}">
                <a16:creationId xmlns:a16="http://schemas.microsoft.com/office/drawing/2014/main" id="{6C07FFFA-77EA-A948-0F36-835009782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3013"/>
            <a:ext cx="914082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Text Box 2">
            <a:extLst>
              <a:ext uri="{FF2B5EF4-FFF2-40B4-BE49-F238E27FC236}">
                <a16:creationId xmlns:a16="http://schemas.microsoft.com/office/drawing/2014/main" id="{11CA68ED-C458-28B4-166B-0E0AC3EA2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76200"/>
            <a:ext cx="6599238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Arial" panose="020B0604020202020204" pitchFamily="34" charset="0"/>
              </a:rPr>
              <a:t>                               Ninth and Tenth Centuries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Stephen IV/V    (816 - 817)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St. Paschal I    (817 - 824)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Eugene II    (824 - 827)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Valentine    (827)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Gregory IV    (827 - 844)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Serius II    (844 - 847)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St. Leo IV    (847 - 855)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Benedict III    (855 - 858)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St. Nicholas I    (858 - 867)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Adrian II    (867 - 872)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John VIII    (872 - 882)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Marinus I    (882 - 884)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St. Adrian III    (884 - 885)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St. Stephen V/VI    (885 - 891)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Formosus    (891 - 896)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Boniface VI    (896)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Stephen VI/VII    (896 - 897)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Romanus    (897)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Theodore II    (897) </a:t>
            </a:r>
          </a:p>
        </p:txBody>
      </p:sp>
      <p:sp>
        <p:nvSpPr>
          <p:cNvPr id="81924" name="Text Box 3">
            <a:extLst>
              <a:ext uri="{FF2B5EF4-FFF2-40B4-BE49-F238E27FC236}">
                <a16:creationId xmlns:a16="http://schemas.microsoft.com/office/drawing/2014/main" id="{ECF1D6FC-B6DF-4D13-8155-A19E2904D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9838" y="457200"/>
            <a:ext cx="3636962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John IX    (898 - 900)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Benedict IV    (900 - 903)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Leo V    (903)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Sergius III    (904 - 911)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Anastasius III    (911 - 913)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Lando    (913 - 914)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John X    (914 - 928)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Leo VI    (928)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Stephen VII/VIII    (928 - 931)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John XI    (931 - 935)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Leo VII    (936 - 939)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Stephen VIII/IX    (939 - 942)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Marinus II    (942 - 946)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Agapitus II    (946 - 955)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John XII    (955 - 964)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Leo VIII    (963 - 965)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Benedict V    (964 - 966)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John XIII    (965 - 972) </a:t>
            </a:r>
          </a:p>
        </p:txBody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id="{D0FD6A5A-6AF5-9C76-5B7C-C1700E49F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6400800"/>
            <a:ext cx="762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5" descr="2MMTime">
            <a:extLst>
              <a:ext uri="{FF2B5EF4-FFF2-40B4-BE49-F238E27FC236}">
                <a16:creationId xmlns:a16="http://schemas.microsoft.com/office/drawing/2014/main" id="{1FDB20BB-EF1E-C6E9-4434-95CF14FAC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3013"/>
            <a:ext cx="914082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Text Box 2">
            <a:extLst>
              <a:ext uri="{FF2B5EF4-FFF2-40B4-BE49-F238E27FC236}">
                <a16:creationId xmlns:a16="http://schemas.microsoft.com/office/drawing/2014/main" id="{4CC3E681-B33A-B4D1-52DF-95D137594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24000"/>
            <a:ext cx="323056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Benedict VI    (973 - 974)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Benedict VII    (974 - 983)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John XIV    (983 - 984)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John XV    (984 - 996)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Gregory V    (996 - 999)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Silvester II    (999 - 1003) 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82948" name="Rectangle 4">
            <a:extLst>
              <a:ext uri="{FF2B5EF4-FFF2-40B4-BE49-F238E27FC236}">
                <a16:creationId xmlns:a16="http://schemas.microsoft.com/office/drawing/2014/main" id="{B97D18A2-EEE2-CECD-98E6-AAF881F6B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64008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82949" name="Text Box 6">
            <a:extLst>
              <a:ext uri="{FF2B5EF4-FFF2-40B4-BE49-F238E27FC236}">
                <a16:creationId xmlns:a16="http://schemas.microsoft.com/office/drawing/2014/main" id="{CB8FE8AA-5B6C-A806-894E-B5C47504A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85800"/>
            <a:ext cx="579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Arial" panose="020B0604020202020204" pitchFamily="34" charset="0"/>
              </a:rPr>
              <a:t>Ninth and Tenth Centuries (continued)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6" descr="2MMTime">
            <a:extLst>
              <a:ext uri="{FF2B5EF4-FFF2-40B4-BE49-F238E27FC236}">
                <a16:creationId xmlns:a16="http://schemas.microsoft.com/office/drawing/2014/main" id="{C463E488-D5D2-9C6A-9757-1F059B345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3013"/>
            <a:ext cx="914082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Text Box 2">
            <a:extLst>
              <a:ext uri="{FF2B5EF4-FFF2-40B4-BE49-F238E27FC236}">
                <a16:creationId xmlns:a16="http://schemas.microsoft.com/office/drawing/2014/main" id="{ACD34CA2-190D-A17B-FAC9-709A0A6EC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115888"/>
            <a:ext cx="699135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Arial" panose="020B0604020202020204" pitchFamily="34" charset="0"/>
              </a:rPr>
              <a:t>                           Eleventh and Twelfth Centuries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John XVII    (1003)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John XVIII    (1004 - 1009)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Sergius IV    (1009 - 1012)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Benedict VIII    (1012 - 1024)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John XIX    (1024 - 1032)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Benedict IX (1)    (1032 - 1044)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Silvester III    (1045)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Benedict IX (2)    (1045)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Gregory VI    (1045 - 1046)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Clement II    (1046 - 1047)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Benedict IX (3)    (1047 - 1048)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Damasus II    (1048)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St. Leo IX    (1049 - 1054)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Victor II    (1055 - 1057)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Stephen IX/X    (1057 - 1058)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Nicholas II    (1059 - 1061)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Alexander II    (1061 - 1073)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St. Gregory VII    (1073 - 1085)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Bl. Victor III    (1086 - 1087) </a:t>
            </a:r>
          </a:p>
        </p:txBody>
      </p:sp>
      <p:sp>
        <p:nvSpPr>
          <p:cNvPr id="83972" name="Text Box 3">
            <a:extLst>
              <a:ext uri="{FF2B5EF4-FFF2-40B4-BE49-F238E27FC236}">
                <a16:creationId xmlns:a16="http://schemas.microsoft.com/office/drawing/2014/main" id="{780B533A-272B-110F-0382-7903995A7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1925" y="620713"/>
            <a:ext cx="3697288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Bl. Urban II    (1088 - 1099)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Paschal II    (1099 - 1118)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Gelasius II    (1118 - 1119)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Callistus II    (1119 - 1124)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Honorius II    (1124 - 1130)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Innocent II    (1130 - 1143)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Celestine II    (1143 - 1144)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Lucius II    (1144 - 1145)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Bl. Eugene III    (1145 - 1153)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Anastasius IV    (1153 - 1154)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Adrian IV    (1154 - 1159)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Alexander III    (1159 - 1181)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Lucius III    (1181 - 1185)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Urban III    (1185 - 1187)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Gregory VIII    (1187)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Clement III    (1187 - 1191)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Celestine III    (1191 - 1198)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Innocent III    (1198 - 1216) 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83973" name="Rectangle 5">
            <a:extLst>
              <a:ext uri="{FF2B5EF4-FFF2-40B4-BE49-F238E27FC236}">
                <a16:creationId xmlns:a16="http://schemas.microsoft.com/office/drawing/2014/main" id="{70DFD9BA-107F-198D-7045-863039360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6400800"/>
            <a:ext cx="1066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80E315B2-3C8F-7794-24DE-0A41A9264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268288"/>
            <a:ext cx="8574088" cy="62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Peter is </a:t>
            </a:r>
            <a:r>
              <a:rPr lang="en-US" altLang="en-US" sz="2400" b="1">
                <a:solidFill>
                  <a:srgbClr val="CC3300"/>
                </a:solidFill>
                <a:latin typeface="Arial" panose="020B0604020202020204" pitchFamily="34" charset="0"/>
              </a:rPr>
              <a:t>always named first</a:t>
            </a:r>
            <a:r>
              <a:rPr lang="en-US" altLang="en-US" sz="2400">
                <a:latin typeface="Arial" panose="020B0604020202020204" pitchFamily="34" charset="0"/>
              </a:rPr>
              <a:t> when the apostles are listed in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the synoptic gospels and the Acts of the Apostles.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Mark 3:16-17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He (Jesus) appointed the twelve: </a:t>
            </a:r>
            <a:r>
              <a:rPr lang="en-US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Simon, whom he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	named Peter</a:t>
            </a:r>
            <a:r>
              <a:rPr lang="en-US" altLang="en-US" sz="2400">
                <a:latin typeface="Arial" panose="020B0604020202020204" pitchFamily="34" charset="0"/>
              </a:rPr>
              <a:t>; James, son of Zebedee, and John ...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Matthew 10:2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The names of the twelve apostles are these: first,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</a:t>
            </a:r>
            <a:r>
              <a:rPr lang="en-US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Simon called Peter</a:t>
            </a:r>
            <a:r>
              <a:rPr lang="en-US" altLang="en-US" sz="2400">
                <a:latin typeface="Arial" panose="020B0604020202020204" pitchFamily="34" charset="0"/>
              </a:rPr>
              <a:t>, and his brother Andrew; James,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the son of Zebedee, and his brother John;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Luke 6:13-14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When day came, he called his disciples to himself, and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from them he chose Twelve, whom he also named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apostles: </a:t>
            </a:r>
            <a:r>
              <a:rPr lang="en-US" altLang="en-US" sz="2400" b="1">
                <a:latin typeface="Arial" panose="020B0604020202020204" pitchFamily="34" charset="0"/>
              </a:rPr>
              <a:t>Simon, whom he named Peter</a:t>
            </a:r>
            <a:r>
              <a:rPr lang="en-US" altLang="en-US" sz="2400">
                <a:latin typeface="Arial" panose="020B0604020202020204" pitchFamily="34" charset="0"/>
              </a:rPr>
              <a:t>, and his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brother Andrew, James, John, Philip, Bartholomew, . . .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6" descr="2MMTime">
            <a:extLst>
              <a:ext uri="{FF2B5EF4-FFF2-40B4-BE49-F238E27FC236}">
                <a16:creationId xmlns:a16="http://schemas.microsoft.com/office/drawing/2014/main" id="{2820EC59-A33A-E549-B0B8-CE216DD2F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3013"/>
            <a:ext cx="914082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Text Box 2">
            <a:extLst>
              <a:ext uri="{FF2B5EF4-FFF2-40B4-BE49-F238E27FC236}">
                <a16:creationId xmlns:a16="http://schemas.microsoft.com/office/drawing/2014/main" id="{777F53EF-45C7-7BDD-CF4A-DF5FE504F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228600"/>
            <a:ext cx="7315200" cy="569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Arial" panose="020B0604020202020204" pitchFamily="34" charset="0"/>
              </a:rPr>
              <a:t>                      Thirteenth and Fourteenth Centuries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Honorius III    (1216 - 1227)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Gregory IX    (1227 - 1241)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Celestine IV    (1241)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Innocent IV    (1243 - 1254)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Alexander IV    (1254 - 1261)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Urban IV    (1261 - 1264)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Clement IV    (1265 - 1268)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Bl. Gregory X    (1271 - 1276)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Bl. Innocent V    (1276)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Adrian V    (1276)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John XXI    (1276 - 1277)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Nicholas III    (1277 - 1280)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Martin IV    (1281 - 1285)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Honorius IV    (1285 - 1287)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Nicholas IV    (1288 - 1292)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St. Celestine V    (1292) </a:t>
            </a:r>
          </a:p>
        </p:txBody>
      </p:sp>
      <p:sp>
        <p:nvSpPr>
          <p:cNvPr id="84996" name="Text Box 3">
            <a:extLst>
              <a:ext uri="{FF2B5EF4-FFF2-40B4-BE49-F238E27FC236}">
                <a16:creationId xmlns:a16="http://schemas.microsoft.com/office/drawing/2014/main" id="{F3683363-9A84-50AF-35E6-C1B73E7D2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990600"/>
            <a:ext cx="381000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Boniface VIII    (1292 - 1303)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Bl. Benedict XI    (1303 - 1304)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Clement V    (1305 - 1314)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John XXII    (1316 - 1334)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Benedict XII    (1334 - 1342)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Clement VI    (1342 - 1352)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Innocent VI    (1352 - 1362)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Bl. Urban V    (1362 - 1370)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Gregory XI    (1370 - 1378)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Urban VI    (1378 - 1389)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Boniface XI    (1389 - 1404) 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84997" name="Rectangle 5">
            <a:extLst>
              <a:ext uri="{FF2B5EF4-FFF2-40B4-BE49-F238E27FC236}">
                <a16:creationId xmlns:a16="http://schemas.microsoft.com/office/drawing/2014/main" id="{6D09B244-371D-D90D-492C-80557FB70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6400800"/>
            <a:ext cx="9906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6" descr="2MMTime">
            <a:extLst>
              <a:ext uri="{FF2B5EF4-FFF2-40B4-BE49-F238E27FC236}">
                <a16:creationId xmlns:a16="http://schemas.microsoft.com/office/drawing/2014/main" id="{411429D8-772D-F0EE-37FA-0B7416712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3013"/>
            <a:ext cx="914082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Text Box 2">
            <a:extLst>
              <a:ext uri="{FF2B5EF4-FFF2-40B4-BE49-F238E27FC236}">
                <a16:creationId xmlns:a16="http://schemas.microsoft.com/office/drawing/2014/main" id="{6674459E-27FF-7B62-1739-468395FB4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192088"/>
            <a:ext cx="7145338" cy="569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Arial" panose="020B0604020202020204" pitchFamily="34" charset="0"/>
              </a:rPr>
              <a:t>                         Fifteenth and Sixteenth Centuries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Innocent VII    (1404 - 1406)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Gregory XII    (1406 - 1415)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Martin V    (1417 - 1431)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Eugene IV    (1431 - 1447)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Nicholas V    (1447 - 1455)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Callistus III    (1455 - 1458)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Pius II    (1458 - 1464)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Paul II    (1464 - 1471)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Sixtus IV    (1471 - 1484)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Innocent VIII    (1484 - 1492)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Alexander VI    (1492 - 1503)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Pius III    (1503)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Julius II    (1503 - 1513)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Leo X    (1513 - 1521)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Adrian VI    (1522 - 1523)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Clement VII    (1523 - 1534) </a:t>
            </a:r>
          </a:p>
        </p:txBody>
      </p:sp>
      <p:sp>
        <p:nvSpPr>
          <p:cNvPr id="86020" name="Text Box 3">
            <a:extLst>
              <a:ext uri="{FF2B5EF4-FFF2-40B4-BE49-F238E27FC236}">
                <a16:creationId xmlns:a16="http://schemas.microsoft.com/office/drawing/2014/main" id="{509D4787-3494-28DA-C434-2B6378693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875" y="914400"/>
            <a:ext cx="3540125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Paul III    (1534 - 1549)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Julius III    (1550 - 1555)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Marcellus II    (1555)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Paul IV    (1555 - 1559)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Pius IV    (1559 - 1565)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St. Pius V    (1566 - 1572)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Gregory XIII    (1572 - 1585)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Sixtus V    (1585 - 1590)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Urban VII    (1590)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Gregory XIV    (1590 - 1591)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Innocent IX    (1591)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Clement VIII    (1592 - 1605) 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86021" name="Rectangle 5">
            <a:extLst>
              <a:ext uri="{FF2B5EF4-FFF2-40B4-BE49-F238E27FC236}">
                <a16:creationId xmlns:a16="http://schemas.microsoft.com/office/drawing/2014/main" id="{73457E7B-7917-E490-BF84-1027A7AEC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6400800"/>
            <a:ext cx="9906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6" descr="2MMTime">
            <a:extLst>
              <a:ext uri="{FF2B5EF4-FFF2-40B4-BE49-F238E27FC236}">
                <a16:creationId xmlns:a16="http://schemas.microsoft.com/office/drawing/2014/main" id="{5111D37B-5364-66F6-4098-48BD0EA3B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3013"/>
            <a:ext cx="914082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Text Box 2">
            <a:extLst>
              <a:ext uri="{FF2B5EF4-FFF2-40B4-BE49-F238E27FC236}">
                <a16:creationId xmlns:a16="http://schemas.microsoft.com/office/drawing/2014/main" id="{D8AB38B6-20A6-954C-835B-8C3C813AC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192088"/>
            <a:ext cx="7369175" cy="53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Arial" panose="020B0604020202020204" pitchFamily="34" charset="0"/>
              </a:rPr>
              <a:t>                   Seventeenth and Eighteenth Centuries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Leo XI    (1605)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Paul V    (1605 - 1621)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Gregory XV    (1621 - 1623)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Urban VIII    (1623 - 1644)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Innocent X    (1644 - 1655)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Alexander VII    (1655 - 1667)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Clement IX    (1667 - 1669)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Clement X    (1670 - 1676)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Bl. Innocent XI    (1676 - 1689)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Alexander VIII    (1689 - 1691)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Innocent XII    (1691 - 1700)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Clement XI    (1700 - 1721)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Innocent XIII    (1721 - 1724)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Benedict XIII    (1724 - 1730)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Clement XII    (1730 - 1740) </a:t>
            </a:r>
          </a:p>
        </p:txBody>
      </p:sp>
      <p:sp>
        <p:nvSpPr>
          <p:cNvPr id="87044" name="Text Box 3">
            <a:extLst>
              <a:ext uri="{FF2B5EF4-FFF2-40B4-BE49-F238E27FC236}">
                <a16:creationId xmlns:a16="http://schemas.microsoft.com/office/drawing/2014/main" id="{3505581C-9961-5F33-1FAE-3CBB0EEF0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925" y="925513"/>
            <a:ext cx="36131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Benedict XIV    (1740 - 1758)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Clement XIII    (1758 - 1769)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Clement XIV    (1769 - 1774)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Pius VI    (1775 - 1799) 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87045" name="Rectangle 5">
            <a:extLst>
              <a:ext uri="{FF2B5EF4-FFF2-40B4-BE49-F238E27FC236}">
                <a16:creationId xmlns:a16="http://schemas.microsoft.com/office/drawing/2014/main" id="{E3446AF7-44AD-D070-FF47-65D13CD45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6400800"/>
            <a:ext cx="9906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5" descr="2MMTime">
            <a:extLst>
              <a:ext uri="{FF2B5EF4-FFF2-40B4-BE49-F238E27FC236}">
                <a16:creationId xmlns:a16="http://schemas.microsoft.com/office/drawing/2014/main" id="{8AD06FA0-69BA-5F4E-161C-8300F219B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3013"/>
            <a:ext cx="914082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7" name="Text Box 2">
            <a:extLst>
              <a:ext uri="{FF2B5EF4-FFF2-40B4-BE49-F238E27FC236}">
                <a16:creationId xmlns:a16="http://schemas.microsoft.com/office/drawing/2014/main" id="{503D071F-7FA7-FCFD-8E10-7A7ED6C0F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192088"/>
            <a:ext cx="8797925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Arial" panose="020B0604020202020204" pitchFamily="34" charset="0"/>
              </a:rPr>
              <a:t>	Nineteenth, Twentieth and Twenty First Centuries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Pius VII    (1800 - 1823)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Leo XII    (1823 - 1829)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Pius VIII    (1829 - 1830)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Gregory XVI    (1831 - 1846)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Pius IX    (1846 - 1878)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Leo XIII    (1878 - 1903)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St. Pius X    (1903 - 1914)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Benedict XV    (1914 - 1922)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Pius XI    (1922 - 1939)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Pius XII    (1939 - 1958)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St. John XXIII    (1958 - 1963)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Paul VI    (1963 - 1978)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John Paul I    (1978)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St. John Paul II    (1978 - 2005)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                              Taken from The </a:t>
            </a:r>
            <a:r>
              <a:rPr lang="en-US" altLang="en-US" sz="2000" i="1">
                <a:latin typeface="Arial" panose="020B0604020202020204" pitchFamily="34" charset="0"/>
              </a:rPr>
              <a:t>Pontificia Annuaria, </a:t>
            </a:r>
            <a:r>
              <a:rPr lang="en-US" altLang="en-US" sz="2000">
                <a:latin typeface="Arial" panose="020B0604020202020204" pitchFamily="34" charset="0"/>
              </a:rPr>
              <a:t>Vatican City, Europe</a:t>
            </a:r>
            <a:r>
              <a:rPr lang="en-US" altLang="en-US" sz="24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88068" name="Rectangle 4">
            <a:extLst>
              <a:ext uri="{FF2B5EF4-FFF2-40B4-BE49-F238E27FC236}">
                <a16:creationId xmlns:a16="http://schemas.microsoft.com/office/drawing/2014/main" id="{38455A40-4414-C2A0-581D-B3C1AAFFD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6400800"/>
            <a:ext cx="1143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88069" name="Text Box 6">
            <a:extLst>
              <a:ext uri="{FF2B5EF4-FFF2-40B4-BE49-F238E27FC236}">
                <a16:creationId xmlns:a16="http://schemas.microsoft.com/office/drawing/2014/main" id="{A781531F-99F8-9581-C75F-97FD38DCB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925" y="925513"/>
            <a:ext cx="38782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Benedict XVI    (2005 – 2013)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Francis     (2013 – 2025)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 panose="020B0604020202020204" pitchFamily="34" charset="0"/>
              </a:rPr>
              <a:t>Leo XIV    (2025 –        )	</a:t>
            </a:r>
            <a:endParaRPr lang="en-US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>
            <a:extLst>
              <a:ext uri="{FF2B5EF4-FFF2-40B4-BE49-F238E27FC236}">
                <a16:creationId xmlns:a16="http://schemas.microsoft.com/office/drawing/2014/main" id="{68711E3C-9AAA-AEFE-0B89-44B9CFEA2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3" y="395288"/>
            <a:ext cx="76787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CC3300"/>
                </a:solidFill>
                <a:latin typeface="Arial" panose="020B0604020202020204" pitchFamily="34" charset="0"/>
              </a:rPr>
              <a:t>The Charism of Infallibility: The Magisterium</a:t>
            </a:r>
            <a:endParaRPr lang="en-US" altLang="en-US" sz="2800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sp>
        <p:nvSpPr>
          <p:cNvPr id="89091" name="Text Box 3">
            <a:extLst>
              <a:ext uri="{FF2B5EF4-FFF2-40B4-BE49-F238E27FC236}">
                <a16:creationId xmlns:a16="http://schemas.microsoft.com/office/drawing/2014/main" id="{ECC4BC24-6C77-41B2-55CF-3F3121D52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175000"/>
            <a:ext cx="7927975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Bishops, teaching in communion with the Roman Pontiff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are to be respected by all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as witnesses to divine and Catholic truth.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In matters of faith and morals,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the bishops speak in the name of Christ, and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the faithful are to accept their teaching and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	adhere to it with a religious assent of souls.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89092" name="Text Box 4">
            <a:extLst>
              <a:ext uri="{FF2B5EF4-FFF2-40B4-BE49-F238E27FC236}">
                <a16:creationId xmlns:a16="http://schemas.microsoft.com/office/drawing/2014/main" id="{CF2B4E6D-38D1-40CD-417D-4A76CCACC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030288"/>
            <a:ext cx="68643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Vatican Council II, </a:t>
            </a:r>
            <a:r>
              <a:rPr lang="en-US" altLang="en-US" sz="2400" b="1" i="1">
                <a:solidFill>
                  <a:srgbClr val="008000"/>
                </a:solidFill>
                <a:latin typeface="Arial" panose="020B0604020202020204" pitchFamily="34" charset="0"/>
              </a:rPr>
              <a:t>The Dogmatic Constitution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008000"/>
                </a:solidFill>
                <a:latin typeface="Arial" panose="020B0604020202020204" pitchFamily="34" charset="0"/>
              </a:rPr>
              <a:t>on the Church</a:t>
            </a:r>
            <a:r>
              <a:rPr lang="en-US" altLang="en-US" sz="2400" b="1">
                <a:latin typeface="Arial" panose="020B0604020202020204" pitchFamily="34" charset="0"/>
              </a:rPr>
              <a:t>, Chapter 25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pic>
        <p:nvPicPr>
          <p:cNvPr id="89093" name="Picture 6" descr="Vatican II -- book cover">
            <a:extLst>
              <a:ext uri="{FF2B5EF4-FFF2-40B4-BE49-F238E27FC236}">
                <a16:creationId xmlns:a16="http://schemas.microsoft.com/office/drawing/2014/main" id="{3A059465-5D92-37E8-A585-5D770FBEA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143000"/>
            <a:ext cx="132556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>
            <a:extLst>
              <a:ext uri="{FF2B5EF4-FFF2-40B4-BE49-F238E27FC236}">
                <a16:creationId xmlns:a16="http://schemas.microsoft.com/office/drawing/2014/main" id="{4BAD8E36-E904-B22F-FDA7-4EF3CE075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20688"/>
            <a:ext cx="9097963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This religious submission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of will and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of mind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	must be shown in a special way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to the authentic teaching authority of the Roman Pontiff,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	even when he is not speaking </a:t>
            </a:r>
            <a:r>
              <a:rPr lang="en-US" altLang="en-US" sz="2400" i="1">
                <a:latin typeface="Arial" panose="020B0604020202020204" pitchFamily="34" charset="0"/>
              </a:rPr>
              <a:t>ex cathedra</a:t>
            </a:r>
            <a:r>
              <a:rPr lang="en-US" altLang="en-US" sz="2400">
                <a:latin typeface="Arial" panose="020B0604020202020204" pitchFamily="34" charset="0"/>
              </a:rPr>
              <a:t> ...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		his supreme magisterium is acknowledged ...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		the judgments made by him ... adhered to ...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		known chiefly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			from the character of the documents,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			from his frequent repetition of the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				same doctrine,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			from his manner of speaking. 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>
            <a:extLst>
              <a:ext uri="{FF2B5EF4-FFF2-40B4-BE49-F238E27FC236}">
                <a16:creationId xmlns:a16="http://schemas.microsoft.com/office/drawing/2014/main" id="{003D1512-A675-BA69-F4B8-9109D82E7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304800"/>
            <a:ext cx="9455150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... the individual bishops do not enjoy the prerogative of </a:t>
            </a:r>
            <a:r>
              <a:rPr lang="en-US" altLang="en-US" sz="2400" i="1">
                <a:latin typeface="Arial" panose="020B0604020202020204" pitchFamily="34" charset="0"/>
              </a:rPr>
              <a:t>infallibility,</a:t>
            </a:r>
            <a:r>
              <a:rPr lang="en-US" altLang="en-US" sz="2400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they can ... proclaim Christ's doctrine of </a:t>
            </a:r>
            <a:r>
              <a:rPr lang="en-US" altLang="en-US" sz="2400" i="1">
                <a:latin typeface="Arial" panose="020B0604020202020204" pitchFamily="34" charset="0"/>
              </a:rPr>
              <a:t>infallibility...</a:t>
            </a:r>
            <a:r>
              <a:rPr lang="en-US" altLang="en-US" sz="2400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	when they are dispersed around the world ...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	maintaining the bond of unity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		among themselves and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		with Peter's successor,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while teaching authentically on a matter of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	faith or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	morals,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concur in a single viewpoint as the one which must be held ...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  This authority is even more clearly verified when,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Gathered together in an ecumenical council,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they are teachers and judges of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		faith and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		morals for the universal church. 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>
            <a:extLst>
              <a:ext uri="{FF2B5EF4-FFF2-40B4-BE49-F238E27FC236}">
                <a16:creationId xmlns:a16="http://schemas.microsoft.com/office/drawing/2014/main" id="{5676760D-C496-6CFD-620C-4B353C05F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192088"/>
            <a:ext cx="8963025" cy="666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Their definitions must be adhered to with the submission of faith.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This </a:t>
            </a:r>
            <a:r>
              <a:rPr lang="en-US" altLang="en-US" sz="2400" i="1">
                <a:latin typeface="Arial" panose="020B0604020202020204" pitchFamily="34" charset="0"/>
              </a:rPr>
              <a:t>infallibility</a:t>
            </a:r>
            <a:r>
              <a:rPr lang="en-US" altLang="en-US" sz="2400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with which the divine Redeemer willed his Church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	to be endowed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in defining a doctrine of 	faith and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				morals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extends as far as the deposit of divine revelation which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	must be  	religiously guarded and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   				faithfully expounded.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This is the </a:t>
            </a:r>
            <a:r>
              <a:rPr lang="en-US" altLang="en-US" sz="2400" i="1">
                <a:latin typeface="Arial" panose="020B0604020202020204" pitchFamily="34" charset="0"/>
              </a:rPr>
              <a:t>infallibility</a:t>
            </a:r>
            <a:r>
              <a:rPr lang="en-US" altLang="en-US" sz="2400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which the Roman Pontiff, the head of the college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	of bishops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enjoys in virtue of his office, when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as the supreme   	shepherd and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			teacher of all the faithful,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>
            <a:extLst>
              <a:ext uri="{FF2B5EF4-FFF2-40B4-BE49-F238E27FC236}">
                <a16:creationId xmlns:a16="http://schemas.microsoft.com/office/drawing/2014/main" id="{FCB7DF9A-2910-227E-6CDB-7604EA24E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344488"/>
            <a:ext cx="8775700" cy="62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	who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		confirms his brethren in their faith,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		proclaims ... some doctrine of  	faith or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							morals.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Therefore his definitions,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	of themselves, and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	not from the consent of the Church,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are justly styled irreformable, for they are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	pronounced with the assistance of the Holy Spirit,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		assistance promised to him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		in blessed Peter ...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need no approval of others,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nor do they allow an appeal to any other judgment.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>
            <a:extLst>
              <a:ext uri="{FF2B5EF4-FFF2-40B4-BE49-F238E27FC236}">
                <a16:creationId xmlns:a16="http://schemas.microsoft.com/office/drawing/2014/main" id="{9C70BEC3-3666-9FC0-DE4F-1762D3AD9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68288"/>
            <a:ext cx="9080500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... the Roman Pontiff is not pronouncing judgment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as a private person ...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but rather as the supreme teacher of the universal Church,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as one in whom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	the </a:t>
            </a:r>
            <a:r>
              <a:rPr lang="en-US" altLang="en-US" sz="2400" i="1">
                <a:latin typeface="Arial" panose="020B0604020202020204" pitchFamily="34" charset="0"/>
              </a:rPr>
              <a:t>charism of infallibility</a:t>
            </a:r>
            <a:r>
              <a:rPr lang="en-US" altLang="en-US" sz="2400">
                <a:latin typeface="Arial" panose="020B0604020202020204" pitchFamily="34" charset="0"/>
              </a:rPr>
              <a:t> of the Church herself 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		individually present,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he is  	  	expounding or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		defending a doctrine of Catholic faith.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The </a:t>
            </a:r>
            <a:r>
              <a:rPr lang="en-US" altLang="en-US" sz="2400" i="1">
                <a:latin typeface="Arial" panose="020B0604020202020204" pitchFamily="34" charset="0"/>
              </a:rPr>
              <a:t>infallibility</a:t>
            </a:r>
            <a:r>
              <a:rPr lang="en-US" altLang="en-US" sz="2400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promised to the Church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resides also in the body of bishops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	when that body exercises supreme teaching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		authority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with the successor of Peter ...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01EAC00E-32F3-4F82-251D-BBE7E037C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76225"/>
            <a:ext cx="86042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Acts 1:13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When they entered the city they went to the upper room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 where they were staying,</a:t>
            </a:r>
            <a:r>
              <a:rPr lang="en-US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Peter</a:t>
            </a:r>
            <a:r>
              <a:rPr lang="en-US" altLang="en-US" sz="2400">
                <a:latin typeface="Arial" panose="020B0604020202020204" pitchFamily="34" charset="0"/>
              </a:rPr>
              <a:t> and John and James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and Andrew, Philip ... 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D5600986-243E-4AAE-09F8-3B72A9E1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8113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2292" name="Rectangle 6">
            <a:extLst>
              <a:ext uri="{FF2B5EF4-FFF2-40B4-BE49-F238E27FC236}">
                <a16:creationId xmlns:a16="http://schemas.microsoft.com/office/drawing/2014/main" id="{1543E0DB-0A31-20BA-6E86-B333C5E40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" y="109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2293" name="Rectangle 7">
            <a:extLst>
              <a:ext uri="{FF2B5EF4-FFF2-40B4-BE49-F238E27FC236}">
                <a16:creationId xmlns:a16="http://schemas.microsoft.com/office/drawing/2014/main" id="{699FA1CD-51EA-0320-AC14-DB2F25703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" y="109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2294" name="Rectangle 8">
            <a:extLst>
              <a:ext uri="{FF2B5EF4-FFF2-40B4-BE49-F238E27FC236}">
                <a16:creationId xmlns:a16="http://schemas.microsoft.com/office/drawing/2014/main" id="{83E06A72-10D7-DBBE-5D01-E6BD95C3E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1100" y="109696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pic>
        <p:nvPicPr>
          <p:cNvPr id="12295" name="Picture 10" descr="upper2">
            <a:extLst>
              <a:ext uri="{FF2B5EF4-FFF2-40B4-BE49-F238E27FC236}">
                <a16:creationId xmlns:a16="http://schemas.microsoft.com/office/drawing/2014/main" id="{39C3EFED-7018-0C96-8388-F6719A858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311400"/>
            <a:ext cx="4648200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Rectangle 11">
            <a:extLst>
              <a:ext uri="{FF2B5EF4-FFF2-40B4-BE49-F238E27FC236}">
                <a16:creationId xmlns:a16="http://schemas.microsoft.com/office/drawing/2014/main" id="{C18540C2-C937-B65C-208B-764B6C897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25" y="173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2297" name="Text Box 14">
            <a:extLst>
              <a:ext uri="{FF2B5EF4-FFF2-40B4-BE49-F238E27FC236}">
                <a16:creationId xmlns:a16="http://schemas.microsoft.com/office/drawing/2014/main" id="{5EE9D884-2019-9F3E-F75C-6C5C2A97F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3825" y="5334000"/>
            <a:ext cx="294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The Upper Room in Jerusalem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>
            <a:extLst>
              <a:ext uri="{FF2B5EF4-FFF2-40B4-BE49-F238E27FC236}">
                <a16:creationId xmlns:a16="http://schemas.microsoft.com/office/drawing/2014/main" id="{946C9B60-E5BC-E6F1-B5E1-7B88370DF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115888"/>
            <a:ext cx="8932863" cy="666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When either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the Roman Pontiff, or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the body of bishops together with him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	defines a judgment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they pronounce it in accord with Revelation itself ...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Under the guiding light of the Holy Spirit,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Revelation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	is thus 	religiously preserved and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			faithfully expounded in the Church.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The Roman Pontiff and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the bishops,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	strive painstakingly and by appropriate means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to inquire properly into that Revelation and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to give apt expression to its contents.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... they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do not allow that there could be any new public revelation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pertaining to the divine deposit of truth. 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>
            <a:extLst>
              <a:ext uri="{FF2B5EF4-FFF2-40B4-BE49-F238E27FC236}">
                <a16:creationId xmlns:a16="http://schemas.microsoft.com/office/drawing/2014/main" id="{CB6B4E6A-219A-8E1E-4FA6-5A76F75F4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598488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latin typeface="Arial" panose="020B0604020202020204" pitchFamily="34" charset="0"/>
            </a:endParaRPr>
          </a:p>
        </p:txBody>
      </p:sp>
      <p:sp>
        <p:nvSpPr>
          <p:cNvPr id="96259" name="Text Box 3">
            <a:extLst>
              <a:ext uri="{FF2B5EF4-FFF2-40B4-BE49-F238E27FC236}">
                <a16:creationId xmlns:a16="http://schemas.microsoft.com/office/drawing/2014/main" id="{5D80F372-E9B9-591C-675B-CD2CED079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369888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latin typeface="Arial" panose="020B0604020202020204" pitchFamily="34" charset="0"/>
            </a:endParaRPr>
          </a:p>
        </p:txBody>
      </p:sp>
      <p:sp>
        <p:nvSpPr>
          <p:cNvPr id="96260" name="Text Box 4">
            <a:extLst>
              <a:ext uri="{FF2B5EF4-FFF2-40B4-BE49-F238E27FC236}">
                <a16:creationId xmlns:a16="http://schemas.microsoft.com/office/drawing/2014/main" id="{43D43EB4-60FF-FD12-1DFC-32CAA20AF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32125"/>
            <a:ext cx="18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 b="1">
              <a:latin typeface="Arial" panose="020B0604020202020204" pitchFamily="34" charset="0"/>
            </a:endParaRPr>
          </a:p>
        </p:txBody>
      </p:sp>
      <p:sp>
        <p:nvSpPr>
          <p:cNvPr id="96261" name="Text Box 5">
            <a:extLst>
              <a:ext uri="{FF2B5EF4-FFF2-40B4-BE49-F238E27FC236}">
                <a16:creationId xmlns:a16="http://schemas.microsoft.com/office/drawing/2014/main" id="{1A04581D-7CD5-4721-DAA0-E6495386D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48400"/>
            <a:ext cx="3657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© 1985 – 2013, Robert Schihl and Paul Flanagan</a:t>
            </a:r>
          </a:p>
        </p:txBody>
      </p:sp>
      <p:sp>
        <p:nvSpPr>
          <p:cNvPr id="96262" name="Rectangle 6">
            <a:extLst>
              <a:ext uri="{FF2B5EF4-FFF2-40B4-BE49-F238E27FC236}">
                <a16:creationId xmlns:a16="http://schemas.microsoft.com/office/drawing/2014/main" id="{CD51D4D1-D7B9-B61C-EF92-2A8964FECE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719138"/>
            <a:ext cx="7772400" cy="5376862"/>
          </a:xfrm>
        </p:spPr>
        <p:txBody>
          <a:bodyPr/>
          <a:lstStyle/>
          <a:p>
            <a:pPr eaLnBrk="1" hangingPunct="1"/>
            <a:r>
              <a:rPr lang="en-US" altLang="en-US"/>
              <a:t>Questions or comments?</a:t>
            </a:r>
          </a:p>
          <a:p>
            <a:pPr lvl="1" eaLnBrk="1" hangingPunct="1"/>
            <a:r>
              <a:rPr lang="en-US" altLang="en-US"/>
              <a:t>Email</a:t>
            </a:r>
          </a:p>
          <a:p>
            <a:pPr lvl="2" eaLnBrk="1" hangingPunct="1"/>
            <a:r>
              <a:rPr lang="en-US" altLang="en-US" sz="2200">
                <a:hlinkClick r:id="rId3"/>
              </a:rPr>
              <a:t>Paul Flanagan (pdflan@catholicapologetics.org)</a:t>
            </a:r>
            <a:endParaRPr lang="en-US" altLang="en-US" sz="2200"/>
          </a:p>
          <a:p>
            <a:pPr eaLnBrk="1" hangingPunct="1">
              <a:spcBef>
                <a:spcPct val="100000"/>
              </a:spcBef>
            </a:pPr>
            <a:r>
              <a:rPr lang="en-US" altLang="en-US"/>
              <a:t>To Download a Copy of the Text Notes:</a:t>
            </a:r>
          </a:p>
          <a:p>
            <a:pPr lvl="1" eaLnBrk="1" hangingPunct="1">
              <a:buFontTx/>
              <a:buNone/>
            </a:pPr>
            <a:r>
              <a:rPr lang="en-US" altLang="en-US">
                <a:solidFill>
                  <a:schemeClr val="tx2"/>
                </a:solidFill>
                <a:hlinkClick r:id="rId4"/>
              </a:rPr>
              <a:t>www.catholicapologetics.org/CBANotes.pdf</a:t>
            </a:r>
            <a:endParaRPr lang="en-US" altLang="en-US">
              <a:solidFill>
                <a:schemeClr val="tx2"/>
              </a:solidFill>
            </a:endParaRPr>
          </a:p>
          <a:p>
            <a:pPr eaLnBrk="1" hangingPunct="1">
              <a:spcBef>
                <a:spcPct val="100000"/>
              </a:spcBef>
            </a:pPr>
            <a:r>
              <a:rPr lang="en-US" altLang="en-US"/>
              <a:t>To go to the Text Version of This Chapter:</a:t>
            </a:r>
          </a:p>
          <a:p>
            <a:pPr lvl="1" eaLnBrk="1" hangingPunct="1">
              <a:buFontTx/>
              <a:buNone/>
            </a:pPr>
            <a:r>
              <a:rPr lang="en-US" altLang="en-US">
                <a:hlinkClick r:id="rId5"/>
              </a:rPr>
              <a:t>www.catholicapologetics.org/ap050000.htm</a:t>
            </a:r>
            <a:r>
              <a:rPr lang="en-US" altLang="en-US"/>
              <a:t> </a:t>
            </a:r>
          </a:p>
        </p:txBody>
      </p:sp>
      <p:sp>
        <p:nvSpPr>
          <p:cNvPr id="96263" name="Text Box 7">
            <a:extLst>
              <a:ext uri="{FF2B5EF4-FFF2-40B4-BE49-F238E27FC236}">
                <a16:creationId xmlns:a16="http://schemas.microsoft.com/office/drawing/2014/main" id="{886AA355-683B-C9D7-9B67-C7BB98F36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3413" y="6154738"/>
            <a:ext cx="4462462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00" b="1">
                <a:latin typeface="Arial" panose="020B0604020202020204" pitchFamily="34" charset="0"/>
              </a:rPr>
              <a:t>Unless otherwise noted, all Scripture texts are taken from the </a:t>
            </a:r>
            <a:r>
              <a:rPr lang="en-US" altLang="en-US" sz="800" b="1" i="1">
                <a:latin typeface="Arial" panose="020B0604020202020204" pitchFamily="34" charset="0"/>
              </a:rPr>
              <a:t>New American Bible with Revised New Testament and Revised Psalms</a:t>
            </a:r>
            <a:r>
              <a:rPr lang="en-US" altLang="en-US" sz="800" b="1">
                <a:latin typeface="Arial" panose="020B0604020202020204" pitchFamily="34" charset="0"/>
              </a:rPr>
              <a:t> © 1991, 1986, 1970 Confraternity of Christian Doctrine, Washington, D.C. and are used by permission of the copyright owner. All Rights Reserved. No part of the </a:t>
            </a:r>
            <a:r>
              <a:rPr lang="en-US" altLang="en-US" sz="800" b="1" i="1">
                <a:latin typeface="Arial" panose="020B0604020202020204" pitchFamily="34" charset="0"/>
              </a:rPr>
              <a:t>New American Bible</a:t>
            </a:r>
            <a:r>
              <a:rPr lang="en-US" altLang="en-US" sz="800" b="1">
                <a:latin typeface="Arial" panose="020B0604020202020204" pitchFamily="34" charset="0"/>
              </a:rPr>
              <a:t> may be reproduced in any form without permission in writing from the copyright owner.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00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10638</Words>
  <Application>Microsoft Office PowerPoint</Application>
  <PresentationFormat>On-screen Show (4:3)</PresentationFormat>
  <Paragraphs>1340</Paragraphs>
  <Slides>91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91</vt:i4>
      </vt:variant>
    </vt:vector>
  </HeadingPairs>
  <TitlesOfParts>
    <vt:vector size="99" baseType="lpstr">
      <vt:lpstr>Arial</vt:lpstr>
      <vt:lpstr>Times New Roman</vt:lpstr>
      <vt:lpstr>Aptos</vt:lpstr>
      <vt:lpstr>Arial Black</vt:lpstr>
      <vt:lpstr>Helvetica</vt:lpstr>
      <vt:lpstr>Verdana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Regent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Paul Flanagan</cp:lastModifiedBy>
  <cp:revision>47</cp:revision>
  <dcterms:created xsi:type="dcterms:W3CDTF">2004-01-19T18:45:30Z</dcterms:created>
  <dcterms:modified xsi:type="dcterms:W3CDTF">2025-05-11T19:33:24Z</dcterms:modified>
</cp:coreProperties>
</file>