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345C6-B114-491E-B8A2-1A6E652BD311}" type="datetimeFigureOut">
              <a:rPr lang="en-US" smtClean="0"/>
              <a:t>9/12/2010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476BB-3DED-4E51-A3DF-F9278AB6E7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1C1C3CC7-EE74-4ED6-B54F-D9571865F904}" type="slidenum">
              <a:rPr lang="en-US"/>
              <a:pPr/>
              <a:t>1</a:t>
            </a:fld>
            <a:endParaRPr lang="en-US"/>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3ED70009-D4A1-46EB-9233-0FECDBF234C0}" type="slidenum">
              <a:rPr lang="en-US"/>
              <a:pPr/>
              <a:t>10</a:t>
            </a:fld>
            <a:endParaRPr lang="en-US"/>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CB0A6258-D3B5-470C-A6B6-9DCBB72AE358}" type="slidenum">
              <a:rPr lang="en-US"/>
              <a:pPr/>
              <a:t>11</a:t>
            </a:fld>
            <a:endParaRPr lang="en-US"/>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FEFD26A-9A48-4883-9941-AF72A030F9A7}" type="slidenum">
              <a:rPr lang="en-US"/>
              <a:pPr/>
              <a:t>12</a:t>
            </a:fld>
            <a:endParaRPr lang="en-US"/>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1068EA48-F144-4F87-AE14-A94422105B69}" type="slidenum">
              <a:rPr lang="en-US"/>
              <a:pPr/>
              <a:t>13</a:t>
            </a:fld>
            <a:endParaRPr lang="en-US"/>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4849E9CC-F837-4420-A608-DE89FF4FDE1A}" type="slidenum">
              <a:rPr lang="en-US"/>
              <a:pPr/>
              <a:t>14</a:t>
            </a:fld>
            <a:endParaRPr lang="en-US"/>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02EA1D13-98EB-4E97-8088-8F391EB238E9}" type="slidenum">
              <a:rPr lang="en-US"/>
              <a:pPr/>
              <a:t>15</a:t>
            </a:fld>
            <a:endParaRPr lang="en-US"/>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ABAC8CDD-6541-49F6-B93A-BDFAF8BF5AB6}" type="slidenum">
              <a:rPr lang="en-US"/>
              <a:pPr/>
              <a:t>16</a:t>
            </a:fld>
            <a:endParaRPr lang="en-US"/>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97906126-903D-42A1-9CC0-954DFAF71F6C}" type="slidenum">
              <a:rPr lang="en-US"/>
              <a:pPr/>
              <a:t>17</a:t>
            </a:fld>
            <a:endParaRPr lang="en-US"/>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3907B8B-BFC9-4DCE-BFA9-34EAA5D41C40}" type="slidenum">
              <a:rPr lang="en-US"/>
              <a:pPr/>
              <a:t>18</a:t>
            </a:fld>
            <a:endParaRPr lang="en-US"/>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ACFBE903-3B6F-47FA-AB02-F8A8D54ADD2C}" type="slidenum">
              <a:rPr lang="en-US"/>
              <a:pPr/>
              <a:t>19</a:t>
            </a:fld>
            <a:endParaRPr lang="en-US"/>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5C75315E-3620-41DC-A37D-438486C7A9C0}" type="slidenum">
              <a:rPr lang="en-US"/>
              <a:pPr/>
              <a:t>2</a:t>
            </a:fld>
            <a:endParaRPr lang="en-US"/>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B96A985-6E68-4E0E-9A9C-A86C18C97E98}" type="slidenum">
              <a:rPr lang="en-US"/>
              <a:pPr/>
              <a:t>20</a:t>
            </a:fld>
            <a:endParaRPr lang="en-US"/>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388C6CA3-C954-4F42-9C80-44C0F1309B17}" type="slidenum">
              <a:rPr lang="en-US"/>
              <a:pPr/>
              <a:t>21</a:t>
            </a:fld>
            <a:endParaRPr lang="en-US"/>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B64A6E72-46C9-42D1-96D9-D3D9DF7E1A2A}" type="slidenum">
              <a:rPr lang="en-US"/>
              <a:pPr/>
              <a:t>22</a:t>
            </a:fld>
            <a:endParaRPr lang="en-US"/>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2E5E864-904B-4414-AA9B-9D64B76CA25E}" type="slidenum">
              <a:rPr lang="en-US"/>
              <a:pPr/>
              <a:t>23</a:t>
            </a:fld>
            <a:endParaRPr lang="en-US"/>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7008146B-26C6-4F24-B3AE-D3D0AB7A4831}" type="slidenum">
              <a:rPr lang="en-US"/>
              <a:pPr/>
              <a:t>24</a:t>
            </a:fld>
            <a:endParaRPr lang="en-US"/>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E2D46C79-8276-48EF-BC96-C8D06CC0AB33}" type="slidenum">
              <a:rPr lang="en-US"/>
              <a:pPr/>
              <a:t>25</a:t>
            </a:fld>
            <a:endParaRPr lang="en-US"/>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8E672FC-6BCC-4F00-987B-78F5204EBCF9}" type="slidenum">
              <a:rPr lang="en-US"/>
              <a:pPr/>
              <a:t>26</a:t>
            </a:fld>
            <a:endParaRPr lang="en-US"/>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9E15156B-EA91-43B5-B284-C1F8F9072056}" type="slidenum">
              <a:rPr lang="en-US"/>
              <a:pPr/>
              <a:t>27</a:t>
            </a:fld>
            <a:endParaRPr lang="en-US"/>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A8AC929-84FA-4598-9C34-C88756AE7A48}" type="slidenum">
              <a:rPr lang="en-US"/>
              <a:pPr/>
              <a:t>28</a:t>
            </a:fld>
            <a:endParaRPr lang="en-US"/>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5F76DA76-DBDB-4D88-AB76-F2D75D87836A}" type="slidenum">
              <a:rPr lang="en-US"/>
              <a:pPr/>
              <a:t>29</a:t>
            </a:fld>
            <a:endParaRPr lang="en-US"/>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A2EA9CFB-B299-48F7-8E27-B390498247A1}" type="slidenum">
              <a:rPr lang="en-US"/>
              <a:pPr/>
              <a:t>3</a:t>
            </a:fld>
            <a:endParaRPr lang="en-US"/>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E68B213-1EA1-4CDB-B412-D19FB747363D}" type="slidenum">
              <a:rPr lang="en-US"/>
              <a:pPr/>
              <a:t>30</a:t>
            </a:fld>
            <a:endParaRPr lang="en-US"/>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5FC98065-4748-4327-8F1D-F74D52393B74}" type="slidenum">
              <a:rPr lang="en-US"/>
              <a:pPr/>
              <a:t>31</a:t>
            </a:fld>
            <a:endParaRPr lang="en-US"/>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D0DA230-9C05-4D96-832D-22E9BF43F9A2}" type="slidenum">
              <a:rPr lang="en-US"/>
              <a:pPr/>
              <a:t>32</a:t>
            </a:fld>
            <a:endParaRPr lang="en-US"/>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5168861D-FFE5-4A3E-9030-6891ACF746D0}" type="slidenum">
              <a:rPr lang="en-US"/>
              <a:pPr/>
              <a:t>33</a:t>
            </a:fld>
            <a:endParaRPr lang="en-US"/>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4D6ED0FD-E9DE-492B-89CA-E7D196D5410B}" type="slidenum">
              <a:rPr lang="en-US"/>
              <a:pPr/>
              <a:t>34</a:t>
            </a:fld>
            <a:endParaRPr lang="en-US"/>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56C747EA-0A1F-4038-B9E2-CEBB43FF76FB}" type="slidenum">
              <a:rPr lang="en-US"/>
              <a:pPr/>
              <a:t>35</a:t>
            </a:fld>
            <a:endParaRPr lang="en-US"/>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D0F3CFAD-729F-4024-907A-B0966099AC81}" type="slidenum">
              <a:rPr lang="en-US"/>
              <a:pPr/>
              <a:t>36</a:t>
            </a:fld>
            <a:endParaRPr lang="en-US"/>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0A2D5A4-4779-4A53-A8DF-15ADFD7380D6}" type="slidenum">
              <a:rPr lang="en-US"/>
              <a:pPr/>
              <a:t>37</a:t>
            </a:fld>
            <a:endParaRPr lang="en-US"/>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561B49D1-B777-4B24-9A01-0EAEA68DED37}" type="slidenum">
              <a:rPr lang="en-US"/>
              <a:pPr/>
              <a:t>38</a:t>
            </a:fld>
            <a:endParaRPr lang="en-US"/>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231F3A2F-4BCD-4104-B915-A7CCEEBCD4EE}" type="slidenum">
              <a:rPr lang="en-US"/>
              <a:pPr/>
              <a:t>39</a:t>
            </a:fld>
            <a:endParaRPr lang="en-US"/>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F53CD0F-1052-4719-BD46-B4BB0E1C14A8}" type="slidenum">
              <a:rPr lang="en-US"/>
              <a:pPr/>
              <a:t>4</a:t>
            </a:fld>
            <a:endParaRPr lang="en-US"/>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2CBBDADA-5BB2-4C38-A02F-8746466890C6}" type="slidenum">
              <a:rPr lang="en-US"/>
              <a:pPr/>
              <a:t>40</a:t>
            </a:fld>
            <a:endParaRPr lang="en-US"/>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7AB03588-C1C3-4C27-AA6E-50324554C01F}" type="slidenum">
              <a:rPr lang="en-US"/>
              <a:pPr/>
              <a:t>41</a:t>
            </a:fld>
            <a:endParaRPr lang="en-US"/>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59596F4A-FF1B-4577-9D84-13422E3B46C5}" type="slidenum">
              <a:rPr lang="en-US"/>
              <a:pPr/>
              <a:t>42</a:t>
            </a:fld>
            <a:endParaRPr lang="en-US"/>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E8FFC378-D4CA-4139-8F8C-89B8C227128F}" type="slidenum">
              <a:rPr lang="en-US"/>
              <a:pPr/>
              <a:t>43</a:t>
            </a:fld>
            <a:endParaRPr lang="en-US"/>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1F3B7DAE-DE0D-493C-B97C-8DF05B4979D0}" type="slidenum">
              <a:rPr lang="en-US"/>
              <a:pPr/>
              <a:t>44</a:t>
            </a:fld>
            <a:endParaRPr lang="en-US"/>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8D9065C0-5A4F-4FF3-8486-05BF8EDB7DD9}" type="slidenum">
              <a:rPr lang="en-US"/>
              <a:pPr/>
              <a:t>45</a:t>
            </a:fld>
            <a:endParaRPr lang="en-US"/>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86F29755-1542-4297-BCFB-10669C3C4C4E}" type="slidenum">
              <a:rPr lang="en-US"/>
              <a:pPr/>
              <a:t>46</a:t>
            </a:fld>
            <a:endParaRPr lang="en-US"/>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CF29E87C-B8B7-40D2-87AA-F3DA68A1C73A}" type="slidenum">
              <a:rPr lang="en-US"/>
              <a:pPr/>
              <a:t>47</a:t>
            </a:fld>
            <a:endParaRPr lang="en-US"/>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8AD9A2B9-2287-47F8-9503-AC900E567456}" type="slidenum">
              <a:rPr lang="en-US"/>
              <a:pPr/>
              <a:t>48</a:t>
            </a:fld>
            <a:endParaRPr lang="en-US"/>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63810BF6-D48A-40F3-989F-C9AB7B2AB0BF}" type="slidenum">
              <a:rPr lang="en-US"/>
              <a:pPr/>
              <a:t>49</a:t>
            </a:fld>
            <a:endParaRPr lang="en-US"/>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F752BF8-7AA7-48E6-9940-4E8FE61A01C6}" type="slidenum">
              <a:rPr lang="en-US"/>
              <a:pPr/>
              <a:t>5</a:t>
            </a:fld>
            <a:endParaRPr lang="en-US"/>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BF04D515-5B08-45B5-859F-CDBFE9370972}" type="slidenum">
              <a:rPr lang="en-US"/>
              <a:pPr/>
              <a:t>50</a:t>
            </a:fld>
            <a:endParaRPr lang="en-US"/>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FF9537EC-0143-4624-9543-266056D1343A}" type="slidenum">
              <a:rPr lang="en-US"/>
              <a:pPr/>
              <a:t>51</a:t>
            </a:fld>
            <a:endParaRPr lang="en-US"/>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3DF0A5AC-3B1A-4BE5-8EDE-25969767B7B2}" type="slidenum">
              <a:rPr lang="en-US"/>
              <a:pPr/>
              <a:t>52</a:t>
            </a:fld>
            <a:endParaRPr lang="en-US"/>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A8F9F249-B5C1-496F-9F50-674A1CB480E1}" type="slidenum">
              <a:rPr lang="en-US"/>
              <a:pPr/>
              <a:t>53</a:t>
            </a:fld>
            <a:endParaRPr lang="en-US"/>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ABC93ECB-85C5-425F-8023-64517986FC62}" type="slidenum">
              <a:rPr lang="en-US"/>
              <a:pPr/>
              <a:t>54</a:t>
            </a:fld>
            <a:endParaRPr lang="en-US"/>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C6253585-85F5-4D90-9BC3-212D984E595C}" type="slidenum">
              <a:rPr lang="en-US"/>
              <a:pPr/>
              <a:t>55</a:t>
            </a:fld>
            <a:endParaRPr lang="en-US"/>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B7FBC59-5170-460C-AD5D-CD4218695C2E}" type="slidenum">
              <a:rPr lang="en-US"/>
              <a:pPr/>
              <a:t>56</a:t>
            </a:fld>
            <a:endParaRPr lang="en-US"/>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FDB4E51F-819E-47C6-874B-FFF8634CEF5C}" type="slidenum">
              <a:rPr lang="en-US"/>
              <a:pPr/>
              <a:t>57</a:t>
            </a:fld>
            <a:endParaRPr lang="en-US"/>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FECF9AA-EADF-4F6B-B05E-F747C2712336}" type="slidenum">
              <a:rPr lang="en-US"/>
              <a:pPr/>
              <a:t>58</a:t>
            </a:fld>
            <a:endParaRPr lang="en-US"/>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3F070ECC-FB76-468B-B27F-4E994B46B834}" type="slidenum">
              <a:rPr lang="en-US"/>
              <a:pPr/>
              <a:t>59</a:t>
            </a:fld>
            <a:endParaRPr lang="en-US"/>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703DF429-2EC6-403B-8EED-DA948FA6FF3A}" type="slidenum">
              <a:rPr lang="en-US"/>
              <a:pPr/>
              <a:t>6</a:t>
            </a:fld>
            <a:endParaRPr lang="en-US"/>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9CA84557-C1FF-49C6-BAF0-0202983DF746}" type="slidenum">
              <a:rPr lang="en-US"/>
              <a:pPr/>
              <a:t>60</a:t>
            </a:fld>
            <a:endParaRPr lang="en-US"/>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07A2D260-6BE3-4E07-A62E-D62CB1B6798A}" type="slidenum">
              <a:rPr lang="en-US"/>
              <a:pPr/>
              <a:t>61</a:t>
            </a:fld>
            <a:endParaRPr lang="en-US"/>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FF7A21F0-8F6B-4266-BECD-4F569724B3B6}" type="slidenum">
              <a:rPr lang="en-US"/>
              <a:pPr/>
              <a:t>62</a:t>
            </a:fld>
            <a:endParaRPr lang="en-US"/>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5D950B18-4D1E-41EF-ADD5-F63C9AEAD8EA}" type="slidenum">
              <a:rPr lang="en-US"/>
              <a:pPr/>
              <a:t>7</a:t>
            </a:fld>
            <a:endParaRPr lang="en-US"/>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6A51B00A-66B0-4D50-9068-2F8800367FF7}" type="slidenum">
              <a:rPr lang="en-US"/>
              <a:pPr/>
              <a:t>8</a:t>
            </a:fld>
            <a:endParaRPr lang="en-US"/>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86DA0E14-F2AB-4F0A-865F-422F14C917AC}" type="slidenum">
              <a:rPr lang="en-US"/>
              <a:pPr/>
              <a:t>9</a:t>
            </a:fld>
            <a:endParaRPr lang="en-US"/>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88D40-247C-4295-A5CE-2248CD503198}"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88D40-247C-4295-A5CE-2248CD503198}"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88D40-247C-4295-A5CE-2248CD503198}"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88D40-247C-4295-A5CE-2248CD503198}"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88D40-247C-4295-A5CE-2248CD503198}" type="datetimeFigureOut">
              <a:rPr lang="en-US" smtClean="0"/>
              <a:t>9/12/2010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88D40-247C-4295-A5CE-2248CD503198}" type="datetimeFigureOut">
              <a:rPr lang="en-US" smtClean="0"/>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88D40-247C-4295-A5CE-2248CD503198}" type="datetimeFigureOut">
              <a:rPr lang="en-US" smtClean="0"/>
              <a:t>9/12/2010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88D40-247C-4295-A5CE-2248CD503198}" type="datetimeFigureOut">
              <a:rPr lang="en-US" smtClean="0"/>
              <a:t>9/12/2010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88D40-247C-4295-A5CE-2248CD503198}" type="datetimeFigureOut">
              <a:rPr lang="en-US" smtClean="0"/>
              <a:t>9/12/2010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88D40-247C-4295-A5CE-2248CD503198}" type="datetimeFigureOut">
              <a:rPr lang="en-US" smtClean="0"/>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88D40-247C-4295-A5CE-2248CD503198}" type="datetimeFigureOut">
              <a:rPr lang="en-US" smtClean="0"/>
              <a:t>9/12/2010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8D1C-E768-4485-B3B7-DBD615E0D4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88D40-247C-4295-A5CE-2248CD503198}" type="datetimeFigureOut">
              <a:rPr lang="en-US" smtClean="0"/>
              <a:t>9/12/2010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8D1C-E768-4485-B3B7-DBD615E0D4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hyperlink" Target="http://images.google.com/imgres?imgurl=as3.lib.byu.edu/~aldine/ald50tp.jpg&amp;imgrefurl=http://as3.lib.byu.edu/~aldine/50Trent.html&amp;h=620&amp;w=432&amp;sz=79&amp;tbnid=7msQdXCbPJwJ:&amp;tbnh=133&amp;tbnw=93&amp;prev=/images%3Fq%3DCouncil%2Bof%2BTrent%26svnum%3D10%26hl%3Den%26lr%3D%26ie%3DUTF-8%26oe%3DUTF-8%26sa%3DG"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www.readytobefree.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as3.lib.byu.edu/~aldine/ald50tp.jp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magicstatistics.com/wp-content/uploads/St%20James%20the%20Less.jpg"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hyperlink" Target="http://magicstatistics.com/wp-content/uploads/St%20James%20the%20Less.jpg"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magicstatistics.com/wp-content/uploads/St%20James%20the%20Less.jpg" TargetMode="External"/><Relationship Id="rId5" Type="http://schemas.openxmlformats.org/officeDocument/2006/relationships/image" Target="../media/image24.jpeg"/><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524000" y="304800"/>
            <a:ext cx="6024563" cy="822325"/>
          </a:xfrm>
          <a:prstGeom prst="rect">
            <a:avLst/>
          </a:prstGeom>
          <a:noFill/>
          <a:ln w="9525">
            <a:noFill/>
            <a:miter lim="800000"/>
            <a:headEnd/>
            <a:tailEnd/>
          </a:ln>
        </p:spPr>
        <p:txBody>
          <a:bodyPr wrap="none">
            <a:spAutoFit/>
          </a:bodyPr>
          <a:lstStyle/>
          <a:p>
            <a:pPr algn="ctr"/>
            <a:r>
              <a:rPr lang="en-US" sz="2400" b="1">
                <a:solidFill>
                  <a:srgbClr val="CC3300"/>
                </a:solidFill>
              </a:rPr>
              <a:t>Opponents </a:t>
            </a:r>
          </a:p>
          <a:p>
            <a:pPr algn="ctr"/>
            <a:r>
              <a:rPr lang="en-US" sz="2400" b="1">
                <a:solidFill>
                  <a:srgbClr val="CC3300"/>
                </a:solidFill>
              </a:rPr>
              <a:t>The Heresy of Pelagius and Pelagianism</a:t>
            </a:r>
          </a:p>
        </p:txBody>
      </p:sp>
      <p:sp>
        <p:nvSpPr>
          <p:cNvPr id="47107" name="Text Box 5"/>
          <p:cNvSpPr txBox="1">
            <a:spLocks noChangeArrowheads="1"/>
          </p:cNvSpPr>
          <p:nvPr/>
        </p:nvSpPr>
        <p:spPr bwMode="auto">
          <a:xfrm>
            <a:off x="304800" y="1219200"/>
            <a:ext cx="8458200" cy="1311275"/>
          </a:xfrm>
          <a:prstGeom prst="rect">
            <a:avLst/>
          </a:prstGeom>
          <a:noFill/>
          <a:ln w="9525">
            <a:noFill/>
            <a:miter lim="800000"/>
            <a:headEnd/>
            <a:tailEnd/>
          </a:ln>
        </p:spPr>
        <p:txBody>
          <a:bodyPr>
            <a:spAutoFit/>
          </a:bodyPr>
          <a:lstStyle/>
          <a:p>
            <a:r>
              <a:rPr lang="en-US"/>
              <a:t>An unordained monk from Britain, Pelagius, living from 354-420 AD, has the distinction of contributing one of the most pernicious and prolonged errors in the history of the Church against the truth of the Church regarding Adam and Eve and their fall.</a:t>
            </a:r>
          </a:p>
        </p:txBody>
      </p:sp>
      <p:sp>
        <p:nvSpPr>
          <p:cNvPr id="47108" name="Text Box 6"/>
          <p:cNvSpPr txBox="1">
            <a:spLocks noChangeArrowheads="1"/>
          </p:cNvSpPr>
          <p:nvPr/>
        </p:nvSpPr>
        <p:spPr bwMode="auto">
          <a:xfrm>
            <a:off x="3144838" y="3429000"/>
            <a:ext cx="5922962" cy="2530475"/>
          </a:xfrm>
          <a:prstGeom prst="rect">
            <a:avLst/>
          </a:prstGeom>
          <a:noFill/>
          <a:ln w="9525">
            <a:noFill/>
            <a:miter lim="800000"/>
            <a:headEnd/>
            <a:tailEnd/>
          </a:ln>
        </p:spPr>
        <p:txBody>
          <a:bodyPr wrap="none">
            <a:spAutoFit/>
          </a:bodyPr>
          <a:lstStyle/>
          <a:p>
            <a:r>
              <a:rPr lang="en-US"/>
              <a:t>Pelagius denied the primitive state in paradise</a:t>
            </a:r>
          </a:p>
          <a:p>
            <a:r>
              <a:rPr lang="en-US"/>
              <a:t>of Adam and Eve and original sin. He held to the</a:t>
            </a:r>
          </a:p>
          <a:p>
            <a:r>
              <a:rPr lang="en-US"/>
              <a:t>naturalness of both concupiscence and the</a:t>
            </a:r>
          </a:p>
          <a:p>
            <a:r>
              <a:rPr lang="en-US"/>
              <a:t>death of the body. The actual existence and</a:t>
            </a:r>
          </a:p>
          <a:p>
            <a:r>
              <a:rPr lang="en-US"/>
              <a:t>universality of sin he attributed to the “bad example</a:t>
            </a:r>
          </a:p>
          <a:p>
            <a:r>
              <a:rPr lang="en-US"/>
              <a:t>of Adam’s first sin” ideas rooted in old pagan</a:t>
            </a:r>
          </a:p>
          <a:p>
            <a:r>
              <a:rPr lang="en-US"/>
              <a:t>philosophy: man’s will is sufficient in itself to</a:t>
            </a:r>
          </a:p>
          <a:p>
            <a:r>
              <a:rPr lang="en-US"/>
              <a:t>desire and attain virtue.</a:t>
            </a:r>
          </a:p>
        </p:txBody>
      </p:sp>
      <p:sp>
        <p:nvSpPr>
          <p:cNvPr id="47109" name="Text Box 7"/>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47110" name="Oval 8"/>
          <p:cNvSpPr>
            <a:spLocks noChangeArrowheads="1"/>
          </p:cNvSpPr>
          <p:nvPr/>
        </p:nvSpPr>
        <p:spPr bwMode="auto">
          <a:xfrm>
            <a:off x="1317625" y="6400800"/>
            <a:ext cx="152400" cy="152400"/>
          </a:xfrm>
          <a:prstGeom prst="ellipse">
            <a:avLst/>
          </a:prstGeom>
          <a:solidFill>
            <a:schemeClr val="bg1"/>
          </a:solidFill>
          <a:ln w="9525">
            <a:solidFill>
              <a:schemeClr val="tx1"/>
            </a:solidFill>
            <a:round/>
            <a:headEnd/>
            <a:tailEnd/>
          </a:ln>
        </p:spPr>
        <p:txBody>
          <a:bodyPr wrap="none" anchor="ctr"/>
          <a:lstStyle/>
          <a:p>
            <a:endParaRPr lang="en-US"/>
          </a:p>
        </p:txBody>
      </p:sp>
      <p:pic>
        <p:nvPicPr>
          <p:cNvPr id="47111" name="Picture 10" descr="pelagius"/>
          <p:cNvPicPr>
            <a:picLocks noChangeAspect="1" noChangeArrowheads="1"/>
          </p:cNvPicPr>
          <p:nvPr/>
        </p:nvPicPr>
        <p:blipFill>
          <a:blip r:embed="rId3" cstate="print"/>
          <a:srcRect/>
          <a:stretch>
            <a:fillRect/>
          </a:stretch>
        </p:blipFill>
        <p:spPr bwMode="auto">
          <a:xfrm>
            <a:off x="685800" y="2590800"/>
            <a:ext cx="2286000" cy="2206625"/>
          </a:xfrm>
          <a:prstGeom prst="rect">
            <a:avLst/>
          </a:prstGeom>
          <a:noFill/>
          <a:ln w="9525">
            <a:noFill/>
            <a:miter lim="800000"/>
            <a:headEnd/>
            <a:tailEnd/>
          </a:ln>
        </p:spPr>
      </p:pic>
      <p:sp>
        <p:nvSpPr>
          <p:cNvPr id="47112" name="Text Box 13"/>
          <p:cNvSpPr txBox="1">
            <a:spLocks noChangeArrowheads="1"/>
          </p:cNvSpPr>
          <p:nvPr/>
        </p:nvSpPr>
        <p:spPr bwMode="auto">
          <a:xfrm>
            <a:off x="1171575" y="5900738"/>
            <a:ext cx="1343025" cy="457200"/>
          </a:xfrm>
          <a:prstGeom prst="rect">
            <a:avLst/>
          </a:prstGeom>
          <a:noFill/>
          <a:ln w="9525">
            <a:noFill/>
            <a:miter lim="800000"/>
            <a:headEnd/>
            <a:tailEnd/>
          </a:ln>
        </p:spPr>
        <p:txBody>
          <a:bodyPr wrap="none">
            <a:spAutoFit/>
          </a:bodyPr>
          <a:lstStyle/>
          <a:p>
            <a:r>
              <a:rPr lang="en-US" sz="1200" b="1"/>
              <a:t>Pelagius</a:t>
            </a:r>
          </a:p>
          <a:p>
            <a:r>
              <a:rPr lang="en-US" sz="1200" b="1"/>
              <a:t>Pelagian heresy</a:t>
            </a:r>
          </a:p>
        </p:txBody>
      </p:sp>
      <p:sp>
        <p:nvSpPr>
          <p:cNvPr id="47113" name="Text Box 15"/>
          <p:cNvSpPr txBox="1">
            <a:spLocks noChangeArrowheads="1"/>
          </p:cNvSpPr>
          <p:nvPr/>
        </p:nvSpPr>
        <p:spPr bwMode="auto">
          <a:xfrm>
            <a:off x="892175" y="4724400"/>
            <a:ext cx="1857375" cy="885825"/>
          </a:xfrm>
          <a:prstGeom prst="rect">
            <a:avLst/>
          </a:prstGeom>
          <a:noFill/>
          <a:ln w="9525">
            <a:noFill/>
            <a:miter lim="800000"/>
            <a:headEnd/>
            <a:tailEnd/>
          </a:ln>
        </p:spPr>
        <p:txBody>
          <a:bodyPr wrap="none">
            <a:spAutoFit/>
          </a:bodyPr>
          <a:lstStyle/>
          <a:p>
            <a:pPr algn="ctr"/>
            <a:r>
              <a:rPr lang="en-US" b="1"/>
              <a:t>PELAGIUS </a:t>
            </a:r>
          </a:p>
          <a:p>
            <a:pPr algn="ctr"/>
            <a:r>
              <a:rPr lang="en-US" sz="1600"/>
              <a:t>c. 354 – c. 420 AD</a:t>
            </a:r>
          </a:p>
          <a:p>
            <a:pPr algn="ctr"/>
            <a:r>
              <a:rPr lang="en-US" sz="1600"/>
              <a:t>Great Britain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212725" y="2117725"/>
            <a:ext cx="8810625" cy="1311275"/>
          </a:xfrm>
          <a:prstGeom prst="rect">
            <a:avLst/>
          </a:prstGeom>
          <a:noFill/>
          <a:ln w="9525">
            <a:noFill/>
            <a:miter lim="800000"/>
            <a:headEnd/>
            <a:tailEnd/>
          </a:ln>
        </p:spPr>
        <p:txBody>
          <a:bodyPr wrap="none">
            <a:spAutoFit/>
          </a:bodyPr>
          <a:lstStyle/>
          <a:p>
            <a:r>
              <a:rPr lang="en-US" b="1"/>
              <a:t>Canon 1</a:t>
            </a:r>
            <a:r>
              <a:rPr lang="en-US"/>
              <a:t>: "That whosoever says that Adam, the first man, was created </a:t>
            </a:r>
          </a:p>
          <a:p>
            <a:r>
              <a:rPr lang="en-US"/>
              <a:t>mortal, so that whether he had sinned or not, </a:t>
            </a:r>
            <a:r>
              <a:rPr lang="en-US" b="1"/>
              <a:t>he would have died in body</a:t>
            </a:r>
            <a:r>
              <a:rPr lang="en-US"/>
              <a:t> –</a:t>
            </a:r>
          </a:p>
          <a:p>
            <a:pPr>
              <a:buFontTx/>
              <a:buChar char="-"/>
            </a:pPr>
            <a:r>
              <a:rPr lang="en-US"/>
              <a:t>that is, he would have gone forth of the body, not because his sin merited </a:t>
            </a:r>
          </a:p>
          <a:p>
            <a:pPr>
              <a:buFontTx/>
              <a:buChar char="-"/>
            </a:pPr>
            <a:r>
              <a:rPr lang="en-US"/>
              <a:t>this, </a:t>
            </a:r>
            <a:r>
              <a:rPr lang="en-US" b="1"/>
              <a:t>but by natural necessity</a:t>
            </a:r>
            <a:r>
              <a:rPr lang="en-US"/>
              <a:t>, </a:t>
            </a:r>
            <a:r>
              <a:rPr lang="en-US" b="1"/>
              <a:t>let him be anathema</a:t>
            </a:r>
            <a:r>
              <a:rPr lang="en-US"/>
              <a:t>." </a:t>
            </a:r>
          </a:p>
        </p:txBody>
      </p:sp>
      <p:pic>
        <p:nvPicPr>
          <p:cNvPr id="56323" name="Picture 5" descr="Old-Books"/>
          <p:cNvPicPr>
            <a:picLocks noChangeAspect="1" noChangeArrowheads="1"/>
          </p:cNvPicPr>
          <p:nvPr/>
        </p:nvPicPr>
        <p:blipFill>
          <a:blip r:embed="rId3" cstate="print">
            <a:clrChange>
              <a:clrFrom>
                <a:srgbClr val="F8F9FB"/>
              </a:clrFrom>
              <a:clrTo>
                <a:srgbClr val="F8F9FB">
                  <a:alpha val="0"/>
                </a:srgbClr>
              </a:clrTo>
            </a:clrChange>
          </a:blip>
          <a:srcRect/>
          <a:stretch>
            <a:fillRect/>
          </a:stretch>
        </p:blipFill>
        <p:spPr bwMode="auto">
          <a:xfrm>
            <a:off x="304800" y="0"/>
            <a:ext cx="1752600" cy="1198563"/>
          </a:xfrm>
          <a:prstGeom prst="rect">
            <a:avLst/>
          </a:prstGeom>
          <a:noFill/>
          <a:ln w="9525">
            <a:noFill/>
            <a:miter lim="800000"/>
            <a:headEnd/>
            <a:tailEnd/>
          </a:ln>
        </p:spPr>
      </p:pic>
      <p:sp>
        <p:nvSpPr>
          <p:cNvPr id="56324" name="Line 6"/>
          <p:cNvSpPr>
            <a:spLocks noChangeShapeType="1"/>
          </p:cNvSpPr>
          <p:nvPr/>
        </p:nvSpPr>
        <p:spPr bwMode="auto">
          <a:xfrm>
            <a:off x="1905000" y="533400"/>
            <a:ext cx="6324600" cy="0"/>
          </a:xfrm>
          <a:prstGeom prst="line">
            <a:avLst/>
          </a:prstGeom>
          <a:noFill/>
          <a:ln w="57150">
            <a:solidFill>
              <a:schemeClr val="tx1"/>
            </a:solidFill>
            <a:round/>
            <a:headEnd/>
            <a:tailEnd/>
          </a:ln>
        </p:spPr>
        <p:txBody>
          <a:bodyPr/>
          <a:lstStyle/>
          <a:p>
            <a:endParaRPr lang="en-US"/>
          </a:p>
        </p:txBody>
      </p:sp>
      <p:sp>
        <p:nvSpPr>
          <p:cNvPr id="56325" name="Line 7"/>
          <p:cNvSpPr>
            <a:spLocks noChangeShapeType="1"/>
          </p:cNvSpPr>
          <p:nvPr/>
        </p:nvSpPr>
        <p:spPr bwMode="auto">
          <a:xfrm>
            <a:off x="838200" y="1219200"/>
            <a:ext cx="0" cy="914400"/>
          </a:xfrm>
          <a:prstGeom prst="line">
            <a:avLst/>
          </a:prstGeom>
          <a:noFill/>
          <a:ln w="57150">
            <a:solidFill>
              <a:schemeClr val="tx1"/>
            </a:solidFill>
            <a:round/>
            <a:headEnd/>
            <a:tailEn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anhead 21"/>
          <p:cNvPicPr>
            <a:picLocks noChangeAspect="1" noChangeArrowheads="1"/>
          </p:cNvPicPr>
          <p:nvPr/>
        </p:nvPicPr>
        <p:blipFill>
          <a:blip r:embed="rId3" cstate="print"/>
          <a:srcRect/>
          <a:stretch>
            <a:fillRect/>
          </a:stretch>
        </p:blipFill>
        <p:spPr bwMode="auto">
          <a:xfrm>
            <a:off x="3479800" y="2490788"/>
            <a:ext cx="2184400" cy="2028825"/>
          </a:xfrm>
          <a:prstGeom prst="rect">
            <a:avLst/>
          </a:prstGeom>
          <a:noFill/>
          <a:ln w="9525">
            <a:noFill/>
            <a:miter lim="800000"/>
            <a:headEnd/>
            <a:tailEnd/>
          </a:ln>
        </p:spPr>
      </p:pic>
      <p:sp>
        <p:nvSpPr>
          <p:cNvPr id="57347" name="AutoShape 3"/>
          <p:cNvSpPr>
            <a:spLocks noChangeArrowheads="1"/>
          </p:cNvSpPr>
          <p:nvPr/>
        </p:nvSpPr>
        <p:spPr bwMode="auto">
          <a:xfrm>
            <a:off x="914400" y="3276600"/>
            <a:ext cx="2133600" cy="1600200"/>
          </a:xfrm>
          <a:prstGeom prst="cloudCallout">
            <a:avLst>
              <a:gd name="adj1" fmla="val 94495"/>
              <a:gd name="adj2" fmla="val -58630"/>
            </a:avLst>
          </a:prstGeom>
          <a:solidFill>
            <a:schemeClr val="bg1"/>
          </a:solidFill>
          <a:ln w="9525">
            <a:solidFill>
              <a:schemeClr val="tx1"/>
            </a:solidFill>
            <a:round/>
            <a:headEnd/>
            <a:tailEnd/>
          </a:ln>
        </p:spPr>
        <p:txBody>
          <a:bodyPr/>
          <a:lstStyle/>
          <a:p>
            <a:pPr algn="ctr"/>
            <a:endParaRPr lang="en-US"/>
          </a:p>
        </p:txBody>
      </p:sp>
      <p:sp>
        <p:nvSpPr>
          <p:cNvPr id="57348" name="AutoShape 4"/>
          <p:cNvSpPr>
            <a:spLocks noChangeArrowheads="1"/>
          </p:cNvSpPr>
          <p:nvPr/>
        </p:nvSpPr>
        <p:spPr bwMode="auto">
          <a:xfrm>
            <a:off x="838200" y="1600200"/>
            <a:ext cx="2133600" cy="1600200"/>
          </a:xfrm>
          <a:prstGeom prst="cloudCallout">
            <a:avLst>
              <a:gd name="adj1" fmla="val 94495"/>
              <a:gd name="adj2" fmla="val 44046"/>
            </a:avLst>
          </a:prstGeom>
          <a:solidFill>
            <a:schemeClr val="bg1"/>
          </a:solidFill>
          <a:ln w="9525">
            <a:solidFill>
              <a:schemeClr val="tx1"/>
            </a:solidFill>
            <a:round/>
            <a:headEnd/>
            <a:tailEnd/>
          </a:ln>
        </p:spPr>
        <p:txBody>
          <a:bodyPr/>
          <a:lstStyle/>
          <a:p>
            <a:pPr algn="ctr"/>
            <a:endParaRPr lang="en-US"/>
          </a:p>
        </p:txBody>
      </p:sp>
      <p:sp>
        <p:nvSpPr>
          <p:cNvPr id="57349" name="AutoShape 5"/>
          <p:cNvSpPr>
            <a:spLocks noChangeArrowheads="1"/>
          </p:cNvSpPr>
          <p:nvPr/>
        </p:nvSpPr>
        <p:spPr bwMode="auto">
          <a:xfrm>
            <a:off x="2819400" y="304800"/>
            <a:ext cx="2133600" cy="1600200"/>
          </a:xfrm>
          <a:prstGeom prst="cloudCallout">
            <a:avLst>
              <a:gd name="adj1" fmla="val 30731"/>
              <a:gd name="adj2" fmla="val 116866"/>
            </a:avLst>
          </a:prstGeom>
          <a:solidFill>
            <a:schemeClr val="bg1"/>
          </a:solidFill>
          <a:ln w="9525">
            <a:solidFill>
              <a:schemeClr val="tx1"/>
            </a:solidFill>
            <a:round/>
            <a:headEnd/>
            <a:tailEnd/>
          </a:ln>
        </p:spPr>
        <p:txBody>
          <a:bodyPr/>
          <a:lstStyle/>
          <a:p>
            <a:pPr algn="ctr"/>
            <a:endParaRPr lang="en-US"/>
          </a:p>
        </p:txBody>
      </p:sp>
      <p:sp>
        <p:nvSpPr>
          <p:cNvPr id="57350" name="AutoShape 6"/>
          <p:cNvSpPr>
            <a:spLocks noChangeArrowheads="1"/>
          </p:cNvSpPr>
          <p:nvPr/>
        </p:nvSpPr>
        <p:spPr bwMode="auto">
          <a:xfrm>
            <a:off x="5029200" y="457200"/>
            <a:ext cx="2133600" cy="1600200"/>
          </a:xfrm>
          <a:prstGeom prst="cloudCallout">
            <a:avLst>
              <a:gd name="adj1" fmla="val -74852"/>
              <a:gd name="adj2" fmla="val 116171"/>
            </a:avLst>
          </a:prstGeom>
          <a:solidFill>
            <a:schemeClr val="bg1"/>
          </a:solidFill>
          <a:ln w="9525">
            <a:solidFill>
              <a:schemeClr val="tx1"/>
            </a:solidFill>
            <a:round/>
            <a:headEnd/>
            <a:tailEnd/>
          </a:ln>
        </p:spPr>
        <p:txBody>
          <a:bodyPr/>
          <a:lstStyle/>
          <a:p>
            <a:pPr algn="ctr"/>
            <a:endParaRPr lang="en-US"/>
          </a:p>
        </p:txBody>
      </p:sp>
      <p:sp>
        <p:nvSpPr>
          <p:cNvPr id="57351" name="AutoShape 7"/>
          <p:cNvSpPr>
            <a:spLocks noChangeArrowheads="1"/>
          </p:cNvSpPr>
          <p:nvPr/>
        </p:nvSpPr>
        <p:spPr bwMode="auto">
          <a:xfrm>
            <a:off x="6248400" y="2133600"/>
            <a:ext cx="2133600" cy="1600200"/>
          </a:xfrm>
          <a:prstGeom prst="cloudCallout">
            <a:avLst>
              <a:gd name="adj1" fmla="val -125894"/>
              <a:gd name="adj2" fmla="val -2875"/>
            </a:avLst>
          </a:prstGeom>
          <a:solidFill>
            <a:schemeClr val="bg1"/>
          </a:solidFill>
          <a:ln w="9525">
            <a:solidFill>
              <a:schemeClr val="tx1"/>
            </a:solidFill>
            <a:round/>
            <a:headEnd/>
            <a:tailEnd/>
          </a:ln>
        </p:spPr>
        <p:txBody>
          <a:bodyPr/>
          <a:lstStyle/>
          <a:p>
            <a:pPr algn="ctr"/>
            <a:endParaRPr lang="en-US"/>
          </a:p>
        </p:txBody>
      </p:sp>
      <p:sp>
        <p:nvSpPr>
          <p:cNvPr id="57352" name="Text Box 8"/>
          <p:cNvSpPr txBox="1">
            <a:spLocks noChangeArrowheads="1"/>
          </p:cNvSpPr>
          <p:nvPr/>
        </p:nvSpPr>
        <p:spPr bwMode="auto">
          <a:xfrm>
            <a:off x="1033463" y="3505200"/>
            <a:ext cx="1862137" cy="1006475"/>
          </a:xfrm>
          <a:prstGeom prst="rect">
            <a:avLst/>
          </a:prstGeom>
          <a:noFill/>
          <a:ln w="9525">
            <a:noFill/>
            <a:miter lim="800000"/>
            <a:headEnd/>
            <a:tailEnd/>
          </a:ln>
        </p:spPr>
        <p:txBody>
          <a:bodyPr wrap="none">
            <a:spAutoFit/>
          </a:bodyPr>
          <a:lstStyle/>
          <a:p>
            <a:pPr algn="ctr"/>
            <a:r>
              <a:rPr lang="en-US" b="1"/>
              <a:t>Denied</a:t>
            </a:r>
          </a:p>
          <a:p>
            <a:pPr algn="ctr"/>
            <a:r>
              <a:rPr lang="en-US" b="1"/>
              <a:t>the necessity </a:t>
            </a:r>
          </a:p>
          <a:p>
            <a:pPr algn="ctr"/>
            <a:r>
              <a:rPr lang="en-US" b="1"/>
              <a:t>of Grace</a:t>
            </a:r>
          </a:p>
        </p:txBody>
      </p:sp>
      <p:sp>
        <p:nvSpPr>
          <p:cNvPr id="57353" name="Text Box 9"/>
          <p:cNvSpPr txBox="1">
            <a:spLocks noChangeArrowheads="1"/>
          </p:cNvSpPr>
          <p:nvPr/>
        </p:nvSpPr>
        <p:spPr bwMode="auto">
          <a:xfrm>
            <a:off x="1092200" y="1889125"/>
            <a:ext cx="1552575" cy="1006475"/>
          </a:xfrm>
          <a:prstGeom prst="rect">
            <a:avLst/>
          </a:prstGeom>
          <a:noFill/>
          <a:ln w="9525">
            <a:noFill/>
            <a:miter lim="800000"/>
            <a:headEnd/>
            <a:tailEnd/>
          </a:ln>
        </p:spPr>
        <p:txBody>
          <a:bodyPr wrap="none">
            <a:spAutoFit/>
          </a:bodyPr>
          <a:lstStyle/>
          <a:p>
            <a:pPr algn="ctr"/>
            <a:r>
              <a:rPr lang="en-US" b="1"/>
              <a:t>Denied the </a:t>
            </a:r>
          </a:p>
          <a:p>
            <a:pPr algn="ctr"/>
            <a:r>
              <a:rPr lang="en-US" b="1"/>
              <a:t>State of </a:t>
            </a:r>
          </a:p>
          <a:p>
            <a:pPr algn="ctr"/>
            <a:r>
              <a:rPr lang="en-US" b="1"/>
              <a:t>Paradise</a:t>
            </a:r>
          </a:p>
        </p:txBody>
      </p:sp>
      <p:sp>
        <p:nvSpPr>
          <p:cNvPr id="57354" name="Text Box 10"/>
          <p:cNvSpPr txBox="1">
            <a:spLocks noChangeArrowheads="1"/>
          </p:cNvSpPr>
          <p:nvPr/>
        </p:nvSpPr>
        <p:spPr bwMode="auto">
          <a:xfrm>
            <a:off x="3048000" y="669925"/>
            <a:ext cx="1606550" cy="701675"/>
          </a:xfrm>
          <a:prstGeom prst="rect">
            <a:avLst/>
          </a:prstGeom>
          <a:noFill/>
          <a:ln w="9525">
            <a:noFill/>
            <a:miter lim="800000"/>
            <a:headEnd/>
            <a:tailEnd/>
          </a:ln>
        </p:spPr>
        <p:txBody>
          <a:bodyPr wrap="none">
            <a:spAutoFit/>
          </a:bodyPr>
          <a:lstStyle/>
          <a:p>
            <a:pPr algn="ctr"/>
            <a:r>
              <a:rPr lang="en-US" b="1"/>
              <a:t>Denied</a:t>
            </a:r>
          </a:p>
          <a:p>
            <a:pPr algn="ctr"/>
            <a:r>
              <a:rPr lang="en-US" b="1"/>
              <a:t>Original Sin</a:t>
            </a:r>
          </a:p>
        </p:txBody>
      </p:sp>
      <p:sp>
        <p:nvSpPr>
          <p:cNvPr id="57355" name="Text Box 11"/>
          <p:cNvSpPr txBox="1">
            <a:spLocks noChangeArrowheads="1"/>
          </p:cNvSpPr>
          <p:nvPr/>
        </p:nvSpPr>
        <p:spPr bwMode="auto">
          <a:xfrm>
            <a:off x="5257800" y="746125"/>
            <a:ext cx="1638300" cy="1006475"/>
          </a:xfrm>
          <a:prstGeom prst="rect">
            <a:avLst/>
          </a:prstGeom>
          <a:noFill/>
          <a:ln w="9525">
            <a:noFill/>
            <a:miter lim="800000"/>
            <a:headEnd/>
            <a:tailEnd/>
          </a:ln>
        </p:spPr>
        <p:txBody>
          <a:bodyPr wrap="none">
            <a:spAutoFit/>
          </a:bodyPr>
          <a:lstStyle/>
          <a:p>
            <a:pPr algn="ctr"/>
            <a:r>
              <a:rPr lang="en-US" b="1"/>
              <a:t>Taught the</a:t>
            </a:r>
          </a:p>
          <a:p>
            <a:pPr algn="ctr"/>
            <a:r>
              <a:rPr lang="en-US" b="1"/>
              <a:t>Naturalness</a:t>
            </a:r>
          </a:p>
          <a:p>
            <a:pPr algn="ctr"/>
            <a:r>
              <a:rPr lang="en-US" b="1"/>
              <a:t>of Death</a:t>
            </a:r>
          </a:p>
        </p:txBody>
      </p:sp>
      <p:sp>
        <p:nvSpPr>
          <p:cNvPr id="57356" name="Text Box 12"/>
          <p:cNvSpPr txBox="1">
            <a:spLocks noChangeArrowheads="1"/>
          </p:cNvSpPr>
          <p:nvPr/>
        </p:nvSpPr>
        <p:spPr bwMode="auto">
          <a:xfrm>
            <a:off x="6248400" y="2209800"/>
            <a:ext cx="2063750" cy="1311275"/>
          </a:xfrm>
          <a:prstGeom prst="rect">
            <a:avLst/>
          </a:prstGeom>
          <a:noFill/>
          <a:ln w="9525">
            <a:noFill/>
            <a:miter lim="800000"/>
            <a:headEnd/>
            <a:tailEnd/>
          </a:ln>
        </p:spPr>
        <p:txBody>
          <a:bodyPr wrap="none">
            <a:spAutoFit/>
          </a:bodyPr>
          <a:lstStyle/>
          <a:p>
            <a:pPr algn="ctr"/>
            <a:r>
              <a:rPr lang="en-US" b="1"/>
              <a:t>Taught the</a:t>
            </a:r>
          </a:p>
          <a:p>
            <a:pPr algn="ctr"/>
            <a:r>
              <a:rPr lang="en-US" b="1"/>
              <a:t>Naturalness </a:t>
            </a:r>
          </a:p>
          <a:p>
            <a:pPr algn="ctr"/>
            <a:r>
              <a:rPr lang="en-US" b="1"/>
              <a:t>of</a:t>
            </a:r>
          </a:p>
          <a:p>
            <a:pPr algn="ctr"/>
            <a:r>
              <a:rPr lang="en-US" b="1"/>
              <a:t>Concupiscence</a:t>
            </a:r>
          </a:p>
        </p:txBody>
      </p:sp>
      <p:pic>
        <p:nvPicPr>
          <p:cNvPr id="57357" name="Picture 13"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10400" y="3505200"/>
            <a:ext cx="730250" cy="733425"/>
          </a:xfrm>
          <a:prstGeom prst="rect">
            <a:avLst/>
          </a:prstGeom>
          <a:noFill/>
          <a:ln w="9525">
            <a:noFill/>
            <a:miter lim="800000"/>
            <a:headEnd/>
            <a:tailEnd/>
          </a:ln>
        </p:spPr>
      </p:pic>
      <p:sp>
        <p:nvSpPr>
          <p:cNvPr id="57358" name="Text Box 14"/>
          <p:cNvSpPr txBox="1">
            <a:spLocks noChangeArrowheads="1"/>
          </p:cNvSpPr>
          <p:nvPr/>
        </p:nvSpPr>
        <p:spPr bwMode="auto">
          <a:xfrm>
            <a:off x="2651125" y="4648200"/>
            <a:ext cx="3917950" cy="671513"/>
          </a:xfrm>
          <a:prstGeom prst="rect">
            <a:avLst/>
          </a:prstGeom>
          <a:noFill/>
          <a:ln w="9525">
            <a:noFill/>
            <a:miter lim="800000"/>
            <a:headEnd/>
            <a:tailEnd/>
          </a:ln>
        </p:spPr>
        <p:txBody>
          <a:bodyPr wrap="none">
            <a:spAutoFit/>
          </a:bodyPr>
          <a:lstStyle/>
          <a:p>
            <a:r>
              <a:rPr lang="en-US" b="1"/>
              <a:t>PELAGIUS (c. 354 – c. 420 AD)</a:t>
            </a:r>
          </a:p>
          <a:p>
            <a:r>
              <a:rPr lang="en-US" sz="1800" b="1"/>
              <a:t>Britain, Rome, Carthage, Palestine</a:t>
            </a:r>
          </a:p>
        </p:txBody>
      </p:sp>
      <p:sp>
        <p:nvSpPr>
          <p:cNvPr id="57359" name="Text Box 15"/>
          <p:cNvSpPr txBox="1">
            <a:spLocks noChangeArrowheads="1"/>
          </p:cNvSpPr>
          <p:nvPr/>
        </p:nvSpPr>
        <p:spPr bwMode="auto">
          <a:xfrm>
            <a:off x="685800" y="5257800"/>
            <a:ext cx="8169275" cy="1190625"/>
          </a:xfrm>
          <a:prstGeom prst="rect">
            <a:avLst/>
          </a:prstGeom>
          <a:noFill/>
          <a:ln w="9525">
            <a:noFill/>
            <a:miter lim="800000"/>
            <a:headEnd/>
            <a:tailEnd/>
          </a:ln>
        </p:spPr>
        <p:txBody>
          <a:bodyPr>
            <a:spAutoFit/>
          </a:bodyPr>
          <a:lstStyle/>
          <a:p>
            <a:r>
              <a:rPr lang="en-US" sz="1800"/>
              <a:t>Condemned:</a:t>
            </a:r>
          </a:p>
          <a:p>
            <a:r>
              <a:rPr lang="en-US" sz="1800"/>
              <a:t>Pope Innocent (January 27, 417) declared “We judge by the Apostolic Power 	that Pelagius . . . be deprived of ecclesiastical communion . . .”</a:t>
            </a:r>
          </a:p>
          <a:p>
            <a:r>
              <a:rPr lang="en-US" sz="1800"/>
              <a:t>Pope Zosimus (April 30, 418) condemned and excommunicated Pelagius.</a:t>
            </a:r>
          </a:p>
        </p:txBody>
      </p:sp>
      <p:pic>
        <p:nvPicPr>
          <p:cNvPr id="57360" name="Picture 1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4114800"/>
            <a:ext cx="730250" cy="733425"/>
          </a:xfrm>
          <a:prstGeom prst="rect">
            <a:avLst/>
          </a:prstGeom>
          <a:noFill/>
          <a:ln w="9525">
            <a:noFill/>
            <a:miter lim="800000"/>
            <a:headEnd/>
            <a:tailEnd/>
          </a:ln>
        </p:spPr>
      </p:pic>
      <p:pic>
        <p:nvPicPr>
          <p:cNvPr id="57361" name="Picture 17"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2362200"/>
            <a:ext cx="730250" cy="733425"/>
          </a:xfrm>
          <a:prstGeom prst="rect">
            <a:avLst/>
          </a:prstGeom>
          <a:noFill/>
          <a:ln w="9525">
            <a:noFill/>
            <a:miter lim="800000"/>
            <a:headEnd/>
            <a:tailEnd/>
          </a:ln>
        </p:spPr>
      </p:pic>
      <p:pic>
        <p:nvPicPr>
          <p:cNvPr id="57362" name="Picture 18"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5200" y="1295400"/>
            <a:ext cx="730250" cy="733425"/>
          </a:xfrm>
          <a:prstGeom prst="rect">
            <a:avLst/>
          </a:prstGeom>
          <a:noFill/>
          <a:ln w="9525">
            <a:noFill/>
            <a:miter lim="800000"/>
            <a:headEnd/>
            <a:tailEnd/>
          </a:ln>
        </p:spPr>
      </p:pic>
      <p:pic>
        <p:nvPicPr>
          <p:cNvPr id="57363" name="Picture 1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1600200"/>
            <a:ext cx="730250" cy="7334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212725" y="2117725"/>
            <a:ext cx="8710613" cy="3140075"/>
          </a:xfrm>
          <a:prstGeom prst="rect">
            <a:avLst/>
          </a:prstGeom>
          <a:noFill/>
          <a:ln w="9525">
            <a:noFill/>
            <a:miter lim="800000"/>
            <a:headEnd/>
            <a:tailEnd/>
          </a:ln>
        </p:spPr>
        <p:txBody>
          <a:bodyPr wrap="none">
            <a:spAutoFit/>
          </a:bodyPr>
          <a:lstStyle/>
          <a:p>
            <a:r>
              <a:rPr lang="en-US" b="1"/>
              <a:t>Canon 5</a:t>
            </a:r>
            <a:r>
              <a:rPr lang="en-US"/>
              <a:t>: “It seemed good that whosoever should say</a:t>
            </a:r>
            <a:r>
              <a:rPr lang="en-US" u="sng"/>
              <a:t> </a:t>
            </a:r>
            <a:r>
              <a:rPr lang="en-US"/>
              <a:t>that the grace of </a:t>
            </a:r>
          </a:p>
          <a:p>
            <a:r>
              <a:rPr lang="en-US"/>
              <a:t>justification was given to us only that we might be able more readily by </a:t>
            </a:r>
          </a:p>
          <a:p>
            <a:r>
              <a:rPr lang="en-US"/>
              <a:t>grace to perform what we were ordered to do through our free will; as if </a:t>
            </a:r>
          </a:p>
          <a:p>
            <a:r>
              <a:rPr lang="en-US"/>
              <a:t>though grace was not given, although not easily, yet nevertheless </a:t>
            </a:r>
            <a:r>
              <a:rPr lang="en-US" b="1"/>
              <a:t>we </a:t>
            </a:r>
          </a:p>
          <a:p>
            <a:r>
              <a:rPr lang="en-US" b="1"/>
              <a:t>could even without grace fulfill the divine commandments</a:t>
            </a:r>
            <a:r>
              <a:rPr lang="en-US"/>
              <a:t>, </a:t>
            </a:r>
            <a:r>
              <a:rPr lang="en-US" b="1"/>
              <a:t>let him be </a:t>
            </a:r>
          </a:p>
          <a:p>
            <a:r>
              <a:rPr lang="en-US" b="1"/>
              <a:t>anathema. </a:t>
            </a:r>
          </a:p>
          <a:p>
            <a:endParaRPr lang="en-US" b="1"/>
          </a:p>
          <a:p>
            <a:r>
              <a:rPr lang="en-US"/>
              <a:t>For the Lord spoke concerning the fruits of the commandments when he </a:t>
            </a:r>
          </a:p>
          <a:p>
            <a:r>
              <a:rPr lang="en-US"/>
              <a:t>said: “Without me you can do nothing' (John 15.5), and not 'Without me you </a:t>
            </a:r>
          </a:p>
          <a:p>
            <a:r>
              <a:rPr lang="en-US"/>
              <a:t>could do it but with difficulty.’” </a:t>
            </a:r>
          </a:p>
        </p:txBody>
      </p:sp>
      <p:pic>
        <p:nvPicPr>
          <p:cNvPr id="58371" name="Picture 5" descr="Old-Books"/>
          <p:cNvPicPr>
            <a:picLocks noChangeAspect="1" noChangeArrowheads="1"/>
          </p:cNvPicPr>
          <p:nvPr/>
        </p:nvPicPr>
        <p:blipFill>
          <a:blip r:embed="rId3" cstate="print">
            <a:clrChange>
              <a:clrFrom>
                <a:srgbClr val="F8F9FB"/>
              </a:clrFrom>
              <a:clrTo>
                <a:srgbClr val="F8F9FB">
                  <a:alpha val="0"/>
                </a:srgbClr>
              </a:clrTo>
            </a:clrChange>
          </a:blip>
          <a:srcRect/>
          <a:stretch>
            <a:fillRect/>
          </a:stretch>
        </p:blipFill>
        <p:spPr bwMode="auto">
          <a:xfrm>
            <a:off x="304800" y="0"/>
            <a:ext cx="1752600" cy="1198563"/>
          </a:xfrm>
          <a:prstGeom prst="rect">
            <a:avLst/>
          </a:prstGeom>
          <a:noFill/>
          <a:ln w="9525">
            <a:noFill/>
            <a:miter lim="800000"/>
            <a:headEnd/>
            <a:tailEnd/>
          </a:ln>
        </p:spPr>
      </p:pic>
      <p:sp>
        <p:nvSpPr>
          <p:cNvPr id="58372" name="Line 6"/>
          <p:cNvSpPr>
            <a:spLocks noChangeShapeType="1"/>
          </p:cNvSpPr>
          <p:nvPr/>
        </p:nvSpPr>
        <p:spPr bwMode="auto">
          <a:xfrm>
            <a:off x="1905000" y="533400"/>
            <a:ext cx="6324600" cy="0"/>
          </a:xfrm>
          <a:prstGeom prst="line">
            <a:avLst/>
          </a:prstGeom>
          <a:noFill/>
          <a:ln w="57150">
            <a:solidFill>
              <a:schemeClr val="tx1"/>
            </a:solidFill>
            <a:round/>
            <a:headEnd/>
            <a:tailEnd/>
          </a:ln>
        </p:spPr>
        <p:txBody>
          <a:bodyPr/>
          <a:lstStyle/>
          <a:p>
            <a:endParaRPr lang="en-US"/>
          </a:p>
        </p:txBody>
      </p:sp>
      <p:sp>
        <p:nvSpPr>
          <p:cNvPr id="58373" name="Line 7"/>
          <p:cNvSpPr>
            <a:spLocks noChangeShapeType="1"/>
          </p:cNvSpPr>
          <p:nvPr/>
        </p:nvSpPr>
        <p:spPr bwMode="auto">
          <a:xfrm>
            <a:off x="838200" y="1219200"/>
            <a:ext cx="0" cy="91440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4800" y="1584325"/>
            <a:ext cx="8610600" cy="4968875"/>
          </a:xfrm>
          <a:prstGeom prst="rect">
            <a:avLst/>
          </a:prstGeom>
          <a:noFill/>
          <a:ln w="9525">
            <a:noFill/>
            <a:miter lim="800000"/>
            <a:headEnd/>
            <a:tailEnd/>
          </a:ln>
        </p:spPr>
        <p:txBody>
          <a:bodyPr>
            <a:spAutoFit/>
          </a:bodyPr>
          <a:lstStyle/>
          <a:p>
            <a:r>
              <a:rPr lang="en-US" b="1">
                <a:solidFill>
                  <a:srgbClr val="008000"/>
                </a:solidFill>
              </a:rPr>
              <a:t>The Second Council of Orange </a:t>
            </a:r>
            <a:r>
              <a:rPr lang="en-US">
                <a:solidFill>
                  <a:srgbClr val="008000"/>
                </a:solidFill>
              </a:rPr>
              <a:t>(529)</a:t>
            </a:r>
          </a:p>
          <a:p>
            <a:endParaRPr lang="en-US">
              <a:solidFill>
                <a:srgbClr val="008000"/>
              </a:solidFill>
            </a:endParaRPr>
          </a:p>
          <a:p>
            <a:r>
              <a:rPr lang="en-US" b="1"/>
              <a:t>Canon 3</a:t>
            </a:r>
            <a:r>
              <a:rPr lang="en-US"/>
              <a:t>. “If anyone says that the grace of God can be conferred as a result of human prayer, but that it is not grace itself which makes us pray to God, he contradicts the prophet Isaiah, or the Apostle who says the same thing, "I have been found by those who did not seek me; I have shown myself to those who did not ask for me" (Romans  10:20, quoting Isaiah 65:1).” </a:t>
            </a:r>
          </a:p>
          <a:p>
            <a:endParaRPr lang="en-US"/>
          </a:p>
          <a:p>
            <a:r>
              <a:rPr lang="en-US" b="1"/>
              <a:t>Canon 4</a:t>
            </a:r>
            <a:r>
              <a:rPr lang="en-US"/>
              <a:t>. “If anyone maintains that God awaits our will to be cleansed from sin, but does not confess that even our will to be cleansed comes to us through the infusion and working of the Holy Spirit, he resists the Holy Spirit himself who says through Solomon, "The will is prepared by the Lord" (Proverbs 8:35, and the salutary word of the Apostle, "For God is at work in you, both to will and to work for his good pleasure" (Philippians 2:13).” </a:t>
            </a:r>
          </a:p>
        </p:txBody>
      </p:sp>
      <p:sp>
        <p:nvSpPr>
          <p:cNvPr id="59395" name="Text Box 3"/>
          <p:cNvSpPr txBox="1">
            <a:spLocks noChangeArrowheads="1"/>
          </p:cNvSpPr>
          <p:nvPr/>
        </p:nvSpPr>
        <p:spPr bwMode="auto">
          <a:xfrm>
            <a:off x="762000" y="469900"/>
            <a:ext cx="7596188" cy="457200"/>
          </a:xfrm>
          <a:prstGeom prst="rect">
            <a:avLst/>
          </a:prstGeom>
          <a:noFill/>
          <a:ln w="9525">
            <a:noFill/>
            <a:miter lim="800000"/>
            <a:headEnd/>
            <a:tailEnd/>
          </a:ln>
        </p:spPr>
        <p:txBody>
          <a:bodyPr wrap="none">
            <a:spAutoFit/>
          </a:bodyPr>
          <a:lstStyle/>
          <a:p>
            <a:r>
              <a:rPr lang="en-US" sz="2400" b="1">
                <a:solidFill>
                  <a:srgbClr val="CC3300"/>
                </a:solidFill>
              </a:rPr>
              <a:t>The Teachings of the Magisterium against Pelagius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88925" y="2117725"/>
            <a:ext cx="8702675" cy="4054475"/>
          </a:xfrm>
          <a:prstGeom prst="rect">
            <a:avLst/>
          </a:prstGeom>
          <a:noFill/>
          <a:ln w="9525">
            <a:noFill/>
            <a:miter lim="800000"/>
            <a:headEnd/>
            <a:tailEnd/>
          </a:ln>
        </p:spPr>
        <p:txBody>
          <a:bodyPr>
            <a:spAutoFit/>
          </a:bodyPr>
          <a:lstStyle/>
          <a:p>
            <a:r>
              <a:rPr lang="en-US" b="1"/>
              <a:t>Canon 5</a:t>
            </a:r>
            <a:r>
              <a:rPr lang="en-US"/>
              <a:t>. “If anyone says that not only the increase of faith but also its beginning and the very desire for faith, by which we believe in Him who justifies the ungodly and comes to the regeneration of holy baptism -- if anyone says that this belongs to us by nature and not by a gift of grace, that is, by the inspiration of the Holy Spirit amending our will and turning it from unbelief to faith and from godlessness to godliness, it is proof that he is opposed to the teaching of the Apostles, for blessed Paul says, “And I am sure that he who began a good work in you will bring it to completion at the day of Jesus Christ” (Philippians 1:6). And again, “For by grace you have been saved through faith; and this is not your own doing, it is the gift of God” (Ephesians 2:8). “For those who state that the faith by which we believe in God is natural make all who are separated from the Church of Christ by definition in some measure believers.” </a:t>
            </a:r>
          </a:p>
        </p:txBody>
      </p:sp>
      <p:pic>
        <p:nvPicPr>
          <p:cNvPr id="60419" name="Picture 3" descr="Old-Books"/>
          <p:cNvPicPr>
            <a:picLocks noChangeAspect="1" noChangeArrowheads="1"/>
          </p:cNvPicPr>
          <p:nvPr/>
        </p:nvPicPr>
        <p:blipFill>
          <a:blip r:embed="rId3" cstate="print">
            <a:clrChange>
              <a:clrFrom>
                <a:srgbClr val="F8F9FB"/>
              </a:clrFrom>
              <a:clrTo>
                <a:srgbClr val="F8F9FB">
                  <a:alpha val="0"/>
                </a:srgbClr>
              </a:clrTo>
            </a:clrChange>
          </a:blip>
          <a:srcRect/>
          <a:stretch>
            <a:fillRect/>
          </a:stretch>
        </p:blipFill>
        <p:spPr bwMode="auto">
          <a:xfrm>
            <a:off x="304800" y="0"/>
            <a:ext cx="1752600" cy="1198563"/>
          </a:xfrm>
          <a:prstGeom prst="rect">
            <a:avLst/>
          </a:prstGeom>
          <a:noFill/>
          <a:ln w="9525">
            <a:noFill/>
            <a:miter lim="800000"/>
            <a:headEnd/>
            <a:tailEnd/>
          </a:ln>
        </p:spPr>
      </p:pic>
      <p:sp>
        <p:nvSpPr>
          <p:cNvPr id="60420" name="Line 4"/>
          <p:cNvSpPr>
            <a:spLocks noChangeShapeType="1"/>
          </p:cNvSpPr>
          <p:nvPr/>
        </p:nvSpPr>
        <p:spPr bwMode="auto">
          <a:xfrm>
            <a:off x="1905000" y="533400"/>
            <a:ext cx="6324600" cy="0"/>
          </a:xfrm>
          <a:prstGeom prst="line">
            <a:avLst/>
          </a:prstGeom>
          <a:noFill/>
          <a:ln w="57150">
            <a:solidFill>
              <a:schemeClr val="tx1"/>
            </a:solidFill>
            <a:round/>
            <a:headEnd/>
            <a:tailEnd/>
          </a:ln>
        </p:spPr>
        <p:txBody>
          <a:bodyPr/>
          <a:lstStyle/>
          <a:p>
            <a:endParaRPr lang="en-US"/>
          </a:p>
        </p:txBody>
      </p:sp>
      <p:sp>
        <p:nvSpPr>
          <p:cNvPr id="60421" name="Line 5"/>
          <p:cNvSpPr>
            <a:spLocks noChangeShapeType="1"/>
          </p:cNvSpPr>
          <p:nvPr/>
        </p:nvSpPr>
        <p:spPr bwMode="auto">
          <a:xfrm>
            <a:off x="838200" y="1219200"/>
            <a:ext cx="0" cy="91440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36525" y="2117725"/>
            <a:ext cx="8855075" cy="2835275"/>
          </a:xfrm>
          <a:prstGeom prst="rect">
            <a:avLst/>
          </a:prstGeom>
          <a:noFill/>
          <a:ln w="9525">
            <a:noFill/>
            <a:miter lim="800000"/>
            <a:headEnd/>
            <a:tailEnd/>
          </a:ln>
        </p:spPr>
        <p:txBody>
          <a:bodyPr>
            <a:spAutoFit/>
          </a:bodyPr>
          <a:lstStyle/>
          <a:p>
            <a:r>
              <a:rPr lang="en-US" b="1"/>
              <a:t>Canon 6</a:t>
            </a:r>
            <a:r>
              <a:rPr lang="en-US"/>
              <a:t>. “If anyone says that God has mercy upon us when, apart from his grace, we believe, will, desire, strive, labor, pray, watch, study, seek, ask, or knock, but does not confess that it is by the infusion and inspiration of the Holy Spirit within us that we have the faith, the will, or the strength to do all these things as we ought; or if anyone makes the assistance of grace depend on the humility or obedience of man and does not agree that it is a gift of grace itself that we are obedient and humble, he contradicts the Apostle who says, ‘What have you that you did not receive?’ (1 Corinthians 4:7), and, ‘But by the grace of God I am what I am’ (1 Corinthians 15:10).” </a:t>
            </a:r>
            <a:endParaRPr lang="en-US" sz="2400"/>
          </a:p>
        </p:txBody>
      </p:sp>
      <p:pic>
        <p:nvPicPr>
          <p:cNvPr id="61443" name="Picture 3" descr="Old-Books"/>
          <p:cNvPicPr>
            <a:picLocks noChangeAspect="1" noChangeArrowheads="1"/>
          </p:cNvPicPr>
          <p:nvPr/>
        </p:nvPicPr>
        <p:blipFill>
          <a:blip r:embed="rId3" cstate="print">
            <a:clrChange>
              <a:clrFrom>
                <a:srgbClr val="F8F9FB"/>
              </a:clrFrom>
              <a:clrTo>
                <a:srgbClr val="F8F9FB">
                  <a:alpha val="0"/>
                </a:srgbClr>
              </a:clrTo>
            </a:clrChange>
          </a:blip>
          <a:srcRect/>
          <a:stretch>
            <a:fillRect/>
          </a:stretch>
        </p:blipFill>
        <p:spPr bwMode="auto">
          <a:xfrm>
            <a:off x="304800" y="0"/>
            <a:ext cx="1752600" cy="1198563"/>
          </a:xfrm>
          <a:prstGeom prst="rect">
            <a:avLst/>
          </a:prstGeom>
          <a:noFill/>
          <a:ln w="9525">
            <a:noFill/>
            <a:miter lim="800000"/>
            <a:headEnd/>
            <a:tailEnd/>
          </a:ln>
        </p:spPr>
      </p:pic>
      <p:sp>
        <p:nvSpPr>
          <p:cNvPr id="61444" name="Line 4"/>
          <p:cNvSpPr>
            <a:spLocks noChangeShapeType="1"/>
          </p:cNvSpPr>
          <p:nvPr/>
        </p:nvSpPr>
        <p:spPr bwMode="auto">
          <a:xfrm>
            <a:off x="1905000" y="533400"/>
            <a:ext cx="6324600" cy="0"/>
          </a:xfrm>
          <a:prstGeom prst="line">
            <a:avLst/>
          </a:prstGeom>
          <a:noFill/>
          <a:ln w="57150">
            <a:solidFill>
              <a:schemeClr val="tx1"/>
            </a:solidFill>
            <a:round/>
            <a:headEnd/>
            <a:tailEnd/>
          </a:ln>
        </p:spPr>
        <p:txBody>
          <a:bodyPr/>
          <a:lstStyle/>
          <a:p>
            <a:endParaRPr lang="en-US"/>
          </a:p>
        </p:txBody>
      </p:sp>
      <p:sp>
        <p:nvSpPr>
          <p:cNvPr id="61445" name="Line 5"/>
          <p:cNvSpPr>
            <a:spLocks noChangeShapeType="1"/>
          </p:cNvSpPr>
          <p:nvPr/>
        </p:nvSpPr>
        <p:spPr bwMode="auto">
          <a:xfrm>
            <a:off x="838200" y="1219200"/>
            <a:ext cx="0" cy="91440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65125" y="2117725"/>
            <a:ext cx="8702675" cy="3140075"/>
          </a:xfrm>
          <a:prstGeom prst="rect">
            <a:avLst/>
          </a:prstGeom>
          <a:noFill/>
          <a:ln w="9525">
            <a:noFill/>
            <a:miter lim="800000"/>
            <a:headEnd/>
            <a:tailEnd/>
          </a:ln>
        </p:spPr>
        <p:txBody>
          <a:bodyPr>
            <a:spAutoFit/>
          </a:bodyPr>
          <a:lstStyle/>
          <a:p>
            <a:r>
              <a:rPr lang="en-US" b="1"/>
              <a:t>Canon 7</a:t>
            </a:r>
            <a:r>
              <a:rPr lang="en-US"/>
              <a:t>. “If anyone affirms that we can form any right opinion or make any right choice which relates to the salvation of eternal life, as is expedient for us, or that we can be saved, that is, assent to the preaching of the gospel through our natural powers without the illumination and inspiration of the Holy Spirit, who makes all men gladly assent to and believe in the truth, he is led astray by a heretical spirit, and does not understand the voice of God who says in the Gospel, ‘For apart from me you can do nothing’ (John 15:5), and the word of the Apostle, ‘Not that we are competent of ourselves </a:t>
            </a:r>
          </a:p>
          <a:p>
            <a:r>
              <a:rPr lang="en-US"/>
              <a:t>to claim anything as coming from us; our competence is from God’ (2 Corinthians 3:5).” </a:t>
            </a:r>
          </a:p>
        </p:txBody>
      </p:sp>
      <p:sp>
        <p:nvSpPr>
          <p:cNvPr id="62467" name="Text Box 3"/>
          <p:cNvSpPr txBox="1">
            <a:spLocks noChangeArrowheads="1"/>
          </p:cNvSpPr>
          <p:nvPr/>
        </p:nvSpPr>
        <p:spPr bwMode="auto">
          <a:xfrm>
            <a:off x="304800" y="5165725"/>
            <a:ext cx="8550275" cy="1616075"/>
          </a:xfrm>
          <a:prstGeom prst="rect">
            <a:avLst/>
          </a:prstGeom>
          <a:noFill/>
          <a:ln w="9525">
            <a:noFill/>
            <a:miter lim="800000"/>
            <a:headEnd/>
            <a:tailEnd/>
          </a:ln>
        </p:spPr>
        <p:txBody>
          <a:bodyPr>
            <a:spAutoFit/>
          </a:bodyPr>
          <a:lstStyle/>
          <a:p>
            <a:r>
              <a:rPr lang="en-US" b="1"/>
              <a:t>Canon 13</a:t>
            </a:r>
            <a:r>
              <a:rPr lang="en-US"/>
              <a:t>. “Concerning the restoration of free will. The freedom of will that was destroyed in the first man can be restored only by the grace of baptism, for what is lost can be returned only by the one who was able to give it. Hence the Truth itself declares: ‘So if the Son makes you free, </a:t>
            </a:r>
          </a:p>
          <a:p>
            <a:r>
              <a:rPr lang="en-US"/>
              <a:t>you will be free indeed’ (John 8:36).” </a:t>
            </a:r>
          </a:p>
        </p:txBody>
      </p:sp>
      <p:pic>
        <p:nvPicPr>
          <p:cNvPr id="62468" name="Picture 4" descr="Old-Books"/>
          <p:cNvPicPr>
            <a:picLocks noChangeAspect="1" noChangeArrowheads="1"/>
          </p:cNvPicPr>
          <p:nvPr/>
        </p:nvPicPr>
        <p:blipFill>
          <a:blip r:embed="rId3" cstate="print">
            <a:clrChange>
              <a:clrFrom>
                <a:srgbClr val="F8F9FB"/>
              </a:clrFrom>
              <a:clrTo>
                <a:srgbClr val="F8F9FB">
                  <a:alpha val="0"/>
                </a:srgbClr>
              </a:clrTo>
            </a:clrChange>
          </a:blip>
          <a:srcRect/>
          <a:stretch>
            <a:fillRect/>
          </a:stretch>
        </p:blipFill>
        <p:spPr bwMode="auto">
          <a:xfrm>
            <a:off x="304800" y="0"/>
            <a:ext cx="1752600" cy="1198563"/>
          </a:xfrm>
          <a:prstGeom prst="rect">
            <a:avLst/>
          </a:prstGeom>
          <a:noFill/>
          <a:ln w="9525">
            <a:noFill/>
            <a:miter lim="800000"/>
            <a:headEnd/>
            <a:tailEnd/>
          </a:ln>
        </p:spPr>
      </p:pic>
      <p:sp>
        <p:nvSpPr>
          <p:cNvPr id="62469" name="Line 5"/>
          <p:cNvSpPr>
            <a:spLocks noChangeShapeType="1"/>
          </p:cNvSpPr>
          <p:nvPr/>
        </p:nvSpPr>
        <p:spPr bwMode="auto">
          <a:xfrm>
            <a:off x="1905000" y="533400"/>
            <a:ext cx="6324600" cy="0"/>
          </a:xfrm>
          <a:prstGeom prst="line">
            <a:avLst/>
          </a:prstGeom>
          <a:noFill/>
          <a:ln w="57150">
            <a:solidFill>
              <a:schemeClr val="tx1"/>
            </a:solidFill>
            <a:round/>
            <a:headEnd/>
            <a:tailEnd/>
          </a:ln>
        </p:spPr>
        <p:txBody>
          <a:bodyPr/>
          <a:lstStyle/>
          <a:p>
            <a:endParaRPr lang="en-US"/>
          </a:p>
        </p:txBody>
      </p:sp>
      <p:sp>
        <p:nvSpPr>
          <p:cNvPr id="62470" name="Line 6"/>
          <p:cNvSpPr>
            <a:spLocks noChangeShapeType="1"/>
          </p:cNvSpPr>
          <p:nvPr/>
        </p:nvSpPr>
        <p:spPr bwMode="auto">
          <a:xfrm>
            <a:off x="838200" y="1219200"/>
            <a:ext cx="0" cy="91440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4"/>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04800" y="1905000"/>
            <a:ext cx="2165350" cy="2971800"/>
          </a:xfrm>
          <a:prstGeom prst="rect">
            <a:avLst/>
          </a:prstGeom>
          <a:noFill/>
          <a:ln w="9525">
            <a:noFill/>
            <a:miter lim="800000"/>
            <a:headEnd/>
            <a:tailEnd/>
          </a:ln>
        </p:spPr>
      </p:pic>
      <p:sp>
        <p:nvSpPr>
          <p:cNvPr id="63491" name="Text Box 15"/>
          <p:cNvSpPr txBox="1">
            <a:spLocks noChangeArrowheads="1"/>
          </p:cNvSpPr>
          <p:nvPr/>
        </p:nvSpPr>
        <p:spPr bwMode="auto">
          <a:xfrm>
            <a:off x="-76200" y="5103813"/>
            <a:ext cx="3124200" cy="915987"/>
          </a:xfrm>
          <a:prstGeom prst="rect">
            <a:avLst/>
          </a:prstGeom>
          <a:noFill/>
          <a:ln w="9525">
            <a:noFill/>
            <a:miter lim="800000"/>
            <a:headEnd/>
            <a:tailEnd/>
          </a:ln>
        </p:spPr>
        <p:txBody>
          <a:bodyPr>
            <a:spAutoFit/>
          </a:bodyPr>
          <a:lstStyle/>
          <a:p>
            <a:pPr algn="ctr"/>
            <a:r>
              <a:rPr lang="en-US" sz="1800" b="1"/>
              <a:t>Martin Luther</a:t>
            </a:r>
          </a:p>
          <a:p>
            <a:pPr algn="ctr"/>
            <a:r>
              <a:rPr lang="en-US" sz="1800"/>
              <a:t>1483 - 1546</a:t>
            </a:r>
          </a:p>
          <a:p>
            <a:pPr algn="ctr"/>
            <a:r>
              <a:rPr lang="en-US" sz="1800"/>
              <a:t>Eisleben, Saxony, Germany</a:t>
            </a:r>
          </a:p>
        </p:txBody>
      </p:sp>
      <p:sp>
        <p:nvSpPr>
          <p:cNvPr id="63492" name="Text Box 16"/>
          <p:cNvSpPr txBox="1">
            <a:spLocks noChangeArrowheads="1"/>
          </p:cNvSpPr>
          <p:nvPr/>
        </p:nvSpPr>
        <p:spPr bwMode="auto">
          <a:xfrm>
            <a:off x="2955925" y="1524000"/>
            <a:ext cx="6043613" cy="4968875"/>
          </a:xfrm>
          <a:prstGeom prst="rect">
            <a:avLst/>
          </a:prstGeom>
          <a:noFill/>
          <a:ln w="9525">
            <a:noFill/>
            <a:miter lim="800000"/>
            <a:headEnd/>
            <a:tailEnd/>
          </a:ln>
        </p:spPr>
        <p:txBody>
          <a:bodyPr wrap="none">
            <a:spAutoFit/>
          </a:bodyPr>
          <a:lstStyle/>
          <a:p>
            <a:r>
              <a:rPr lang="en-US"/>
              <a:t>Luther was a Catholic priest, a monk of the </a:t>
            </a:r>
          </a:p>
          <a:p>
            <a:r>
              <a:rPr lang="en-US"/>
              <a:t>Augustinian Order. He was a disobedient priest</a:t>
            </a:r>
          </a:p>
          <a:p>
            <a:r>
              <a:rPr lang="en-US"/>
              <a:t>who abandoned his priestly vows and married. </a:t>
            </a:r>
          </a:p>
          <a:p>
            <a:r>
              <a:rPr lang="en-US"/>
              <a:t>His </a:t>
            </a:r>
            <a:r>
              <a:rPr lang="en-US" b="1"/>
              <a:t>fellow reformers</a:t>
            </a:r>
            <a:r>
              <a:rPr lang="en-US"/>
              <a:t> described him as “absolutely</a:t>
            </a:r>
          </a:p>
          <a:p>
            <a:r>
              <a:rPr lang="en-US"/>
              <a:t>furious,” that he impugned the known truth against </a:t>
            </a:r>
          </a:p>
          <a:p>
            <a:r>
              <a:rPr lang="en-US"/>
              <a:t>the reclamations of his own conscience; that he</a:t>
            </a:r>
          </a:p>
          <a:p>
            <a:r>
              <a:rPr lang="en-US"/>
              <a:t>was puffed up with pride and arrogance, and </a:t>
            </a:r>
          </a:p>
          <a:p>
            <a:r>
              <a:rPr lang="en-US"/>
              <a:t>seduced by Satan.</a:t>
            </a:r>
          </a:p>
          <a:p>
            <a:endParaRPr lang="en-US"/>
          </a:p>
          <a:p>
            <a:r>
              <a:rPr lang="en-US" b="1"/>
              <a:t>Of himself</a:t>
            </a:r>
            <a:r>
              <a:rPr lang="en-US"/>
              <a:t>, Luther said that when he became a </a:t>
            </a:r>
          </a:p>
          <a:p>
            <a:r>
              <a:rPr lang="en-US"/>
              <a:t>reformer, his heart was a prey to the most shameful </a:t>
            </a:r>
          </a:p>
          <a:p>
            <a:r>
              <a:rPr lang="en-US"/>
              <a:t>passions which he could not resist.</a:t>
            </a:r>
          </a:p>
          <a:p>
            <a:endParaRPr lang="en-US"/>
          </a:p>
          <a:p>
            <a:r>
              <a:rPr lang="en-US"/>
              <a:t>It must be asked whether this is the lifestyle of</a:t>
            </a:r>
          </a:p>
          <a:p>
            <a:r>
              <a:rPr lang="en-US"/>
              <a:t>a person God would ask to reform His Church. His</a:t>
            </a:r>
          </a:p>
          <a:p>
            <a:r>
              <a:rPr lang="en-US"/>
              <a:t>teachings were highly heretical and in error.</a:t>
            </a:r>
          </a:p>
        </p:txBody>
      </p:sp>
      <p:sp>
        <p:nvSpPr>
          <p:cNvPr id="63493" name="Text Box 17"/>
          <p:cNvSpPr txBox="1">
            <a:spLocks noChangeArrowheads="1"/>
          </p:cNvSpPr>
          <p:nvPr/>
        </p:nvSpPr>
        <p:spPr bwMode="auto">
          <a:xfrm>
            <a:off x="1066800" y="317500"/>
            <a:ext cx="7008813" cy="457200"/>
          </a:xfrm>
          <a:prstGeom prst="rect">
            <a:avLst/>
          </a:prstGeom>
          <a:noFill/>
          <a:ln w="9525">
            <a:noFill/>
            <a:miter lim="800000"/>
            <a:headEnd/>
            <a:tailEnd/>
          </a:ln>
        </p:spPr>
        <p:txBody>
          <a:bodyPr wrap="none">
            <a:spAutoFit/>
          </a:bodyPr>
          <a:lstStyle/>
          <a:p>
            <a:r>
              <a:rPr lang="en-US" sz="2400" b="1">
                <a:solidFill>
                  <a:srgbClr val="CC3300"/>
                </a:solidFill>
              </a:rPr>
              <a:t>The Heresy of Martin Luther and the Reformers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64515"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64516"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64517"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64518"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4519"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solidFill>
          <a:ln w="9525">
            <a:solidFill>
              <a:schemeClr val="tx1"/>
            </a:solidFill>
            <a:round/>
            <a:headEnd/>
            <a:tailEnd/>
          </a:ln>
        </p:spPr>
        <p:txBody>
          <a:bodyPr/>
          <a:lstStyle/>
          <a:p>
            <a:pPr algn="ctr"/>
            <a:endParaRPr lang="en-US"/>
          </a:p>
        </p:txBody>
      </p:sp>
      <p:sp>
        <p:nvSpPr>
          <p:cNvPr id="64520"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a:t>Basic</a:t>
            </a:r>
          </a:p>
          <a:p>
            <a:pPr algn="ctr"/>
            <a:r>
              <a:rPr lang="en-US"/>
              <a:t>Humanity</a:t>
            </a:r>
          </a:p>
          <a:p>
            <a:pPr algn="ctr"/>
            <a:r>
              <a:rPr lang="en-US"/>
              <a:t>“Totally corrupt;</a:t>
            </a:r>
          </a:p>
          <a:p>
            <a:pPr algn="ctr"/>
            <a:r>
              <a:rPr lang="en-US"/>
              <a:t>lacks moral free will”</a:t>
            </a:r>
          </a:p>
        </p:txBody>
      </p:sp>
      <p:sp>
        <p:nvSpPr>
          <p:cNvPr id="64521"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solidFill>
          <a:ln w="9525">
            <a:solidFill>
              <a:schemeClr val="tx1"/>
            </a:solidFill>
            <a:round/>
            <a:headEnd/>
            <a:tailEnd/>
          </a:ln>
        </p:spPr>
        <p:txBody>
          <a:bodyPr/>
          <a:lstStyle/>
          <a:p>
            <a:pPr algn="ctr"/>
            <a:endParaRPr lang="en-US"/>
          </a:p>
        </p:txBody>
      </p:sp>
      <p:sp>
        <p:nvSpPr>
          <p:cNvPr id="64522"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64523"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solidFill>
          <a:ln w="9525">
            <a:solidFill>
              <a:schemeClr val="tx1"/>
            </a:solidFill>
            <a:round/>
            <a:headEnd/>
            <a:tailEnd/>
          </a:ln>
        </p:spPr>
        <p:txBody>
          <a:bodyPr/>
          <a:lstStyle/>
          <a:p>
            <a:pPr algn="ctr"/>
            <a:endParaRPr lang="en-US"/>
          </a:p>
        </p:txBody>
      </p:sp>
      <p:sp>
        <p:nvSpPr>
          <p:cNvPr id="64524"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64525"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solidFill>
          <a:ln w="9525">
            <a:solidFill>
              <a:schemeClr val="tx1"/>
            </a:solidFill>
            <a:round/>
            <a:headEnd/>
            <a:tailEnd/>
          </a:ln>
        </p:spPr>
        <p:txBody>
          <a:bodyPr/>
          <a:lstStyle/>
          <a:p>
            <a:pPr algn="ctr"/>
            <a:endParaRPr lang="en-US"/>
          </a:p>
        </p:txBody>
      </p:sp>
      <p:sp>
        <p:nvSpPr>
          <p:cNvPr id="64526"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64527"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solidFill>
          <a:ln w="9525">
            <a:solidFill>
              <a:schemeClr val="tx1"/>
            </a:solidFill>
            <a:round/>
            <a:headEnd/>
            <a:tailEnd/>
          </a:ln>
        </p:spPr>
        <p:txBody>
          <a:bodyPr/>
          <a:lstStyle/>
          <a:p>
            <a:pPr algn="ctr"/>
            <a:endParaRPr lang="en-US"/>
          </a:p>
        </p:txBody>
      </p:sp>
      <p:sp>
        <p:nvSpPr>
          <p:cNvPr id="64528"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64529"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solidFill>
          <a:ln w="9525">
            <a:solidFill>
              <a:schemeClr val="tx1"/>
            </a:solidFill>
            <a:round/>
            <a:headEnd/>
            <a:tailEnd/>
          </a:ln>
        </p:spPr>
        <p:txBody>
          <a:bodyPr/>
          <a:lstStyle/>
          <a:p>
            <a:pPr algn="ctr"/>
            <a:endParaRPr lang="en-US"/>
          </a:p>
        </p:txBody>
      </p:sp>
      <p:sp>
        <p:nvSpPr>
          <p:cNvPr id="64530"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64531"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64532"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64533"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64534"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65539" name="Text Box 7"/>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65540" name="Text Box 8"/>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65541" name="Text Box 9"/>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65542" name="Rectangle 11"/>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5543" name="AutoShape 12"/>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65544" name="Text Box 13"/>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dirty="0"/>
              <a:t>Basic</a:t>
            </a:r>
          </a:p>
          <a:p>
            <a:pPr algn="ctr"/>
            <a:r>
              <a:rPr lang="en-US" dirty="0"/>
              <a:t>Humanity</a:t>
            </a:r>
          </a:p>
          <a:p>
            <a:pPr algn="ctr"/>
            <a:r>
              <a:rPr lang="en-US" dirty="0"/>
              <a:t>“Totally corrupt;</a:t>
            </a:r>
          </a:p>
          <a:p>
            <a:pPr algn="ctr"/>
            <a:r>
              <a:rPr lang="en-US" dirty="0"/>
              <a:t>lacks moral free will”</a:t>
            </a:r>
          </a:p>
        </p:txBody>
      </p:sp>
      <p:pic>
        <p:nvPicPr>
          <p:cNvPr id="65545" name="Picture 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65546" name="AutoShape 14"/>
          <p:cNvSpPr>
            <a:spLocks noChangeArrowheads="1"/>
          </p:cNvSpPr>
          <p:nvPr/>
        </p:nvSpPr>
        <p:spPr bwMode="auto">
          <a:xfrm>
            <a:off x="609600" y="1676400"/>
            <a:ext cx="1676400" cy="1295400"/>
          </a:xfrm>
          <a:prstGeom prst="cloudCallout">
            <a:avLst>
              <a:gd name="adj1" fmla="val 154736"/>
              <a:gd name="adj2" fmla="val 59435"/>
            </a:avLst>
          </a:prstGeom>
          <a:solidFill>
            <a:schemeClr val="bg1"/>
          </a:solidFill>
          <a:ln w="9525">
            <a:solidFill>
              <a:schemeClr val="tx1"/>
            </a:solidFill>
            <a:round/>
            <a:headEnd/>
            <a:tailEnd/>
          </a:ln>
        </p:spPr>
        <p:txBody>
          <a:bodyPr/>
          <a:lstStyle/>
          <a:p>
            <a:pPr algn="ctr"/>
            <a:endParaRPr lang="en-US"/>
          </a:p>
        </p:txBody>
      </p:sp>
      <p:sp>
        <p:nvSpPr>
          <p:cNvPr id="65547" name="Text Box 15"/>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65548" name="AutoShape 16"/>
          <p:cNvSpPr>
            <a:spLocks noChangeArrowheads="1"/>
          </p:cNvSpPr>
          <p:nvPr/>
        </p:nvSpPr>
        <p:spPr bwMode="auto">
          <a:xfrm>
            <a:off x="1143000" y="304800"/>
            <a:ext cx="1905000" cy="1371600"/>
          </a:xfrm>
          <a:prstGeom prst="cloudCallout">
            <a:avLst>
              <a:gd name="adj1" fmla="val 91833"/>
              <a:gd name="adj2" fmla="val 125579"/>
            </a:avLst>
          </a:prstGeom>
          <a:solidFill>
            <a:schemeClr val="bg1"/>
          </a:solidFill>
          <a:ln w="9525">
            <a:solidFill>
              <a:schemeClr val="tx1"/>
            </a:solidFill>
            <a:round/>
            <a:headEnd/>
            <a:tailEnd/>
          </a:ln>
        </p:spPr>
        <p:txBody>
          <a:bodyPr/>
          <a:lstStyle/>
          <a:p>
            <a:pPr algn="ctr"/>
            <a:endParaRPr lang="en-US"/>
          </a:p>
        </p:txBody>
      </p:sp>
      <p:sp>
        <p:nvSpPr>
          <p:cNvPr id="65549" name="Text Box 17"/>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65550" name="AutoShape 18"/>
          <p:cNvSpPr>
            <a:spLocks noChangeArrowheads="1"/>
          </p:cNvSpPr>
          <p:nvPr/>
        </p:nvSpPr>
        <p:spPr bwMode="auto">
          <a:xfrm>
            <a:off x="3200400" y="228600"/>
            <a:ext cx="1981200" cy="1524000"/>
          </a:xfrm>
          <a:prstGeom prst="cloudCallout">
            <a:avLst>
              <a:gd name="adj1" fmla="val -963"/>
              <a:gd name="adj2" fmla="val 113750"/>
            </a:avLst>
          </a:prstGeom>
          <a:solidFill>
            <a:schemeClr val="bg1"/>
          </a:solidFill>
          <a:ln w="9525">
            <a:solidFill>
              <a:schemeClr val="tx1"/>
            </a:solidFill>
            <a:round/>
            <a:headEnd/>
            <a:tailEnd/>
          </a:ln>
        </p:spPr>
        <p:txBody>
          <a:bodyPr/>
          <a:lstStyle/>
          <a:p>
            <a:pPr algn="ctr"/>
            <a:endParaRPr lang="en-US"/>
          </a:p>
        </p:txBody>
      </p:sp>
      <p:sp>
        <p:nvSpPr>
          <p:cNvPr id="65551" name="Text Box 19"/>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65552" name="AutoShape 20"/>
          <p:cNvSpPr>
            <a:spLocks noChangeArrowheads="1"/>
          </p:cNvSpPr>
          <p:nvPr/>
        </p:nvSpPr>
        <p:spPr bwMode="auto">
          <a:xfrm>
            <a:off x="5334000" y="381000"/>
            <a:ext cx="1828800" cy="1371600"/>
          </a:xfrm>
          <a:prstGeom prst="cloudCallout">
            <a:avLst>
              <a:gd name="adj1" fmla="val -81338"/>
              <a:gd name="adj2" fmla="val 88310"/>
            </a:avLst>
          </a:prstGeom>
          <a:solidFill>
            <a:schemeClr val="bg1"/>
          </a:solidFill>
          <a:ln w="9525">
            <a:solidFill>
              <a:schemeClr val="tx1"/>
            </a:solidFill>
            <a:round/>
            <a:headEnd/>
            <a:tailEnd/>
          </a:ln>
        </p:spPr>
        <p:txBody>
          <a:bodyPr/>
          <a:lstStyle/>
          <a:p>
            <a:pPr algn="ctr"/>
            <a:endParaRPr lang="en-US"/>
          </a:p>
        </p:txBody>
      </p:sp>
      <p:sp>
        <p:nvSpPr>
          <p:cNvPr id="65553" name="Text Box 21"/>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65554" name="AutoShape 22"/>
          <p:cNvSpPr>
            <a:spLocks noChangeArrowheads="1"/>
          </p:cNvSpPr>
          <p:nvPr/>
        </p:nvSpPr>
        <p:spPr bwMode="auto">
          <a:xfrm>
            <a:off x="6096000" y="1676400"/>
            <a:ext cx="1905000" cy="1066800"/>
          </a:xfrm>
          <a:prstGeom prst="cloudCallout">
            <a:avLst>
              <a:gd name="adj1" fmla="val -109833"/>
              <a:gd name="adj2" fmla="val 28870"/>
            </a:avLst>
          </a:prstGeom>
          <a:solidFill>
            <a:schemeClr val="bg1"/>
          </a:solidFill>
          <a:ln w="9525">
            <a:solidFill>
              <a:schemeClr val="tx1"/>
            </a:solidFill>
            <a:round/>
            <a:headEnd/>
            <a:tailEnd/>
          </a:ln>
        </p:spPr>
        <p:txBody>
          <a:bodyPr/>
          <a:lstStyle/>
          <a:p>
            <a:pPr algn="ctr"/>
            <a:endParaRPr lang="en-US"/>
          </a:p>
        </p:txBody>
      </p:sp>
      <p:sp>
        <p:nvSpPr>
          <p:cNvPr id="65555" name="Text Box 23"/>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65556" name="AutoShape 24"/>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65557" name="Text Box 25"/>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65558" name="AutoShape 26"/>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65559" name="Text Box 27"/>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anhead 21"/>
          <p:cNvPicPr>
            <a:picLocks noChangeAspect="1" noChangeArrowheads="1"/>
          </p:cNvPicPr>
          <p:nvPr/>
        </p:nvPicPr>
        <p:blipFill>
          <a:blip r:embed="rId3" cstate="print"/>
          <a:srcRect/>
          <a:stretch>
            <a:fillRect/>
          </a:stretch>
        </p:blipFill>
        <p:spPr bwMode="auto">
          <a:xfrm>
            <a:off x="3479800" y="2490788"/>
            <a:ext cx="2184400" cy="2028825"/>
          </a:xfrm>
          <a:prstGeom prst="rect">
            <a:avLst/>
          </a:prstGeom>
          <a:noFill/>
          <a:ln w="9525">
            <a:noFill/>
            <a:miter lim="800000"/>
            <a:headEnd/>
            <a:tailEnd/>
          </a:ln>
        </p:spPr>
      </p:pic>
      <p:sp>
        <p:nvSpPr>
          <p:cNvPr id="48131" name="AutoShape 4"/>
          <p:cNvSpPr>
            <a:spLocks noChangeArrowheads="1"/>
          </p:cNvSpPr>
          <p:nvPr/>
        </p:nvSpPr>
        <p:spPr bwMode="auto">
          <a:xfrm>
            <a:off x="914400" y="3276600"/>
            <a:ext cx="2133600" cy="1600200"/>
          </a:xfrm>
          <a:prstGeom prst="cloudCallout">
            <a:avLst>
              <a:gd name="adj1" fmla="val 94495"/>
              <a:gd name="adj2" fmla="val -58630"/>
            </a:avLst>
          </a:prstGeom>
          <a:solidFill>
            <a:schemeClr val="bg1"/>
          </a:solidFill>
          <a:ln w="9525">
            <a:solidFill>
              <a:schemeClr val="tx1"/>
            </a:solidFill>
            <a:round/>
            <a:headEnd/>
            <a:tailEnd/>
          </a:ln>
        </p:spPr>
        <p:txBody>
          <a:bodyPr/>
          <a:lstStyle/>
          <a:p>
            <a:pPr algn="ctr"/>
            <a:endParaRPr lang="en-US"/>
          </a:p>
        </p:txBody>
      </p:sp>
      <p:sp>
        <p:nvSpPr>
          <p:cNvPr id="48132" name="Text Box 9"/>
          <p:cNvSpPr txBox="1">
            <a:spLocks noChangeArrowheads="1"/>
          </p:cNvSpPr>
          <p:nvPr/>
        </p:nvSpPr>
        <p:spPr bwMode="auto">
          <a:xfrm>
            <a:off x="1033463" y="3505200"/>
            <a:ext cx="1862137" cy="1006475"/>
          </a:xfrm>
          <a:prstGeom prst="rect">
            <a:avLst/>
          </a:prstGeom>
          <a:noFill/>
          <a:ln w="9525">
            <a:noFill/>
            <a:miter lim="800000"/>
            <a:headEnd/>
            <a:tailEnd/>
          </a:ln>
        </p:spPr>
        <p:txBody>
          <a:bodyPr wrap="none">
            <a:spAutoFit/>
          </a:bodyPr>
          <a:lstStyle/>
          <a:p>
            <a:pPr algn="ctr"/>
            <a:r>
              <a:rPr lang="en-US" b="1"/>
              <a:t>Denied</a:t>
            </a:r>
          </a:p>
          <a:p>
            <a:pPr algn="ctr"/>
            <a:r>
              <a:rPr lang="en-US" b="1"/>
              <a:t>the necessity </a:t>
            </a:r>
          </a:p>
          <a:p>
            <a:pPr algn="ctr"/>
            <a:r>
              <a:rPr lang="en-US" b="1"/>
              <a:t>of Grace</a:t>
            </a:r>
          </a:p>
        </p:txBody>
      </p:sp>
      <p:pic>
        <p:nvPicPr>
          <p:cNvPr id="48133" name="Picture 1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4114800"/>
            <a:ext cx="730250" cy="733425"/>
          </a:xfrm>
          <a:prstGeom prst="rect">
            <a:avLst/>
          </a:prstGeom>
          <a:noFill/>
          <a:ln w="9525">
            <a:noFill/>
            <a:miter lim="800000"/>
            <a:headEnd/>
            <a:tailEnd/>
          </a:ln>
        </p:spPr>
      </p:pic>
      <p:sp>
        <p:nvSpPr>
          <p:cNvPr id="48134" name="Text Box 15"/>
          <p:cNvSpPr txBox="1">
            <a:spLocks noChangeArrowheads="1"/>
          </p:cNvSpPr>
          <p:nvPr/>
        </p:nvSpPr>
        <p:spPr bwMode="auto">
          <a:xfrm>
            <a:off x="2651125" y="4648200"/>
            <a:ext cx="3917950" cy="671513"/>
          </a:xfrm>
          <a:prstGeom prst="rect">
            <a:avLst/>
          </a:prstGeom>
          <a:noFill/>
          <a:ln w="9525">
            <a:noFill/>
            <a:miter lim="800000"/>
            <a:headEnd/>
            <a:tailEnd/>
          </a:ln>
        </p:spPr>
        <p:txBody>
          <a:bodyPr wrap="none">
            <a:spAutoFit/>
          </a:bodyPr>
          <a:lstStyle/>
          <a:p>
            <a:r>
              <a:rPr lang="en-US" b="1"/>
              <a:t>PELAGIUS (c. 354 – c. 420 AD)</a:t>
            </a:r>
          </a:p>
          <a:p>
            <a:r>
              <a:rPr lang="en-US" sz="1800" b="1"/>
              <a:t>Britain, Rome, Carthage, Palestine</a:t>
            </a:r>
          </a:p>
        </p:txBody>
      </p:sp>
      <p:sp>
        <p:nvSpPr>
          <p:cNvPr id="48135" name="Text Box 16"/>
          <p:cNvSpPr txBox="1">
            <a:spLocks noChangeArrowheads="1"/>
          </p:cNvSpPr>
          <p:nvPr/>
        </p:nvSpPr>
        <p:spPr bwMode="auto">
          <a:xfrm>
            <a:off x="685800" y="5257800"/>
            <a:ext cx="8169275" cy="1190625"/>
          </a:xfrm>
          <a:prstGeom prst="rect">
            <a:avLst/>
          </a:prstGeom>
          <a:noFill/>
          <a:ln w="9525">
            <a:noFill/>
            <a:miter lim="800000"/>
            <a:headEnd/>
            <a:tailEnd/>
          </a:ln>
        </p:spPr>
        <p:txBody>
          <a:bodyPr>
            <a:spAutoFit/>
          </a:bodyPr>
          <a:lstStyle/>
          <a:p>
            <a:r>
              <a:rPr lang="en-US" sz="1800"/>
              <a:t>Condemned:</a:t>
            </a:r>
          </a:p>
          <a:p>
            <a:r>
              <a:rPr lang="en-US" sz="1800"/>
              <a:t>Pope Innocent (January 27, 417) declared “We judge by the Apostolic Power 	that Pelagius . . . be deprived of ecclesiastical communion . . .”</a:t>
            </a:r>
          </a:p>
          <a:p>
            <a:r>
              <a:rPr lang="en-US" sz="1800"/>
              <a:t>Pope Zosimus (April 30, 418) condemned and excommunicated Pelagius.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nhead 8"/>
          <p:cNvPicPr>
            <a:picLocks noChangeAspect="1" noChangeArrowheads="1"/>
          </p:cNvPicPr>
          <p:nvPr/>
        </p:nvPicPr>
        <p:blipFill>
          <a:blip r:embed="rId3" cstate="print"/>
          <a:srcRect/>
          <a:stretch>
            <a:fillRect/>
          </a:stretch>
        </p:blipFill>
        <p:spPr bwMode="auto">
          <a:xfrm>
            <a:off x="381000" y="698500"/>
            <a:ext cx="685800" cy="673100"/>
          </a:xfrm>
          <a:prstGeom prst="rect">
            <a:avLst/>
          </a:prstGeom>
          <a:noFill/>
          <a:ln w="9525">
            <a:noFill/>
            <a:miter lim="800000"/>
            <a:headEnd/>
            <a:tailEnd/>
          </a:ln>
        </p:spPr>
      </p:pic>
      <p:pic>
        <p:nvPicPr>
          <p:cNvPr id="66563" name="Picture 4" descr="bible">
            <a:hlinkClick r:id="rId4"/>
          </p:cNvPr>
          <p:cNvPicPr>
            <a:picLocks noChangeAspect="1" noChangeArrowheads="1"/>
          </p:cNvPicPr>
          <p:nvPr/>
        </p:nvPicPr>
        <p:blipFill>
          <a:blip r:embed="rId5" cstate="print"/>
          <a:srcRect/>
          <a:stretch>
            <a:fillRect/>
          </a:stretch>
        </p:blipFill>
        <p:spPr bwMode="auto">
          <a:xfrm>
            <a:off x="381000" y="2247900"/>
            <a:ext cx="762000" cy="495300"/>
          </a:xfrm>
          <a:prstGeom prst="rect">
            <a:avLst/>
          </a:prstGeom>
          <a:noFill/>
          <a:ln w="9525">
            <a:noFill/>
            <a:miter lim="800000"/>
            <a:headEnd/>
            <a:tailEnd/>
          </a:ln>
        </p:spPr>
      </p:pic>
      <p:pic>
        <p:nvPicPr>
          <p:cNvPr id="66564" name="Picture 5" descr="st peters"/>
          <p:cNvPicPr>
            <a:picLocks noChangeAspect="1" noChangeArrowheads="1"/>
          </p:cNvPicPr>
          <p:nvPr/>
        </p:nvPicPr>
        <p:blipFill>
          <a:blip r:embed="rId6" cstate="print"/>
          <a:srcRect/>
          <a:stretch>
            <a:fillRect/>
          </a:stretch>
        </p:blipFill>
        <p:spPr bwMode="auto">
          <a:xfrm>
            <a:off x="228600" y="4953000"/>
            <a:ext cx="844550" cy="914400"/>
          </a:xfrm>
          <a:prstGeom prst="rect">
            <a:avLst/>
          </a:prstGeom>
          <a:noFill/>
          <a:ln w="9525">
            <a:noFill/>
            <a:miter lim="800000"/>
            <a:headEnd/>
            <a:tailEnd/>
          </a:ln>
        </p:spPr>
      </p:pic>
      <p:sp>
        <p:nvSpPr>
          <p:cNvPr id="66565" name="Text Box 7"/>
          <p:cNvSpPr txBox="1">
            <a:spLocks noChangeArrowheads="1"/>
          </p:cNvSpPr>
          <p:nvPr/>
        </p:nvSpPr>
        <p:spPr bwMode="auto">
          <a:xfrm>
            <a:off x="381000" y="288925"/>
            <a:ext cx="8293100" cy="701675"/>
          </a:xfrm>
          <a:prstGeom prst="rect">
            <a:avLst/>
          </a:prstGeom>
          <a:noFill/>
          <a:ln w="9525">
            <a:noFill/>
            <a:miter lim="800000"/>
            <a:headEnd/>
            <a:tailEnd/>
          </a:ln>
        </p:spPr>
        <p:txBody>
          <a:bodyPr wrap="none">
            <a:spAutoFit/>
          </a:bodyPr>
          <a:lstStyle/>
          <a:p>
            <a:r>
              <a:rPr lang="en-US"/>
              <a:t>Luther’s teaching: with the fall of Adam, man was hopelessly corrupt; his</a:t>
            </a:r>
          </a:p>
          <a:p>
            <a:r>
              <a:rPr lang="en-US"/>
              <a:t>	will unable to choose anything in the moral realm.</a:t>
            </a:r>
          </a:p>
        </p:txBody>
      </p:sp>
      <p:sp>
        <p:nvSpPr>
          <p:cNvPr id="66566" name="Text Box 8"/>
          <p:cNvSpPr txBox="1">
            <a:spLocks noChangeArrowheads="1"/>
          </p:cNvSpPr>
          <p:nvPr/>
        </p:nvSpPr>
        <p:spPr bwMode="auto">
          <a:xfrm>
            <a:off x="381000" y="1828800"/>
            <a:ext cx="8601075" cy="2225675"/>
          </a:xfrm>
          <a:prstGeom prst="rect">
            <a:avLst/>
          </a:prstGeom>
          <a:noFill/>
          <a:ln w="9525">
            <a:noFill/>
            <a:miter lim="800000"/>
            <a:headEnd/>
            <a:tailEnd/>
          </a:ln>
        </p:spPr>
        <p:txBody>
          <a:bodyPr wrap="none">
            <a:spAutoFit/>
          </a:bodyPr>
          <a:lstStyle/>
          <a:p>
            <a:r>
              <a:rPr lang="en-US"/>
              <a:t>Biblical argument: The Bible stresses both the human factor of the freedom</a:t>
            </a:r>
          </a:p>
          <a:p>
            <a:r>
              <a:rPr lang="en-US"/>
              <a:t>	of the will, and the Divine factor of grace. </a:t>
            </a:r>
          </a:p>
          <a:p>
            <a:r>
              <a:rPr lang="en-US"/>
              <a:t>	</a:t>
            </a:r>
            <a:r>
              <a:rPr lang="en-US" b="1"/>
              <a:t>Deuteronomy 30:19</a:t>
            </a:r>
            <a:r>
              <a:rPr lang="en-US"/>
              <a:t> </a:t>
            </a:r>
          </a:p>
          <a:p>
            <a:r>
              <a:rPr lang="en-US"/>
              <a:t>	I call heaven and earth today to witness against you: I have set </a:t>
            </a:r>
          </a:p>
          <a:p>
            <a:r>
              <a:rPr lang="en-US"/>
              <a:t>	before you life and death, the blessing and the curse. Choose life, </a:t>
            </a:r>
          </a:p>
          <a:p>
            <a:r>
              <a:rPr lang="en-US"/>
              <a:t>	then, that you and your descendants may live. See also </a:t>
            </a:r>
          </a:p>
          <a:p>
            <a:r>
              <a:rPr lang="en-US"/>
              <a:t>	Ecclesiastes 15:18; Matthew 23:37.</a:t>
            </a:r>
          </a:p>
        </p:txBody>
      </p:sp>
      <p:sp>
        <p:nvSpPr>
          <p:cNvPr id="66567" name="Text Box 9"/>
          <p:cNvSpPr txBox="1">
            <a:spLocks noChangeArrowheads="1"/>
          </p:cNvSpPr>
          <p:nvPr/>
        </p:nvSpPr>
        <p:spPr bwMode="auto">
          <a:xfrm>
            <a:off x="288925" y="4479925"/>
            <a:ext cx="8589963" cy="2225675"/>
          </a:xfrm>
          <a:prstGeom prst="rect">
            <a:avLst/>
          </a:prstGeom>
          <a:noFill/>
          <a:ln w="9525">
            <a:noFill/>
            <a:miter lim="800000"/>
            <a:headEnd/>
            <a:tailEnd/>
          </a:ln>
        </p:spPr>
        <p:txBody>
          <a:bodyPr wrap="none">
            <a:spAutoFit/>
          </a:bodyPr>
          <a:lstStyle/>
          <a:p>
            <a:r>
              <a:rPr lang="en-US"/>
              <a:t>Church’s teaching: Adam’s gift was basic humanity that defined essential</a:t>
            </a:r>
          </a:p>
          <a:p>
            <a:r>
              <a:rPr lang="en-US"/>
              <a:t>	human nature; a material body and an immaterial soul; essential</a:t>
            </a:r>
          </a:p>
          <a:p>
            <a:r>
              <a:rPr lang="en-US"/>
              <a:t>	to the human person is its highest faculties, its intellect (mind,</a:t>
            </a:r>
          </a:p>
          <a:p>
            <a:r>
              <a:rPr lang="en-US"/>
              <a:t>	power of reasoning, seeking truth) and its will (considering options,</a:t>
            </a:r>
          </a:p>
          <a:p>
            <a:r>
              <a:rPr lang="en-US"/>
              <a:t>	making choices, seeking what is good); to destroy either of these</a:t>
            </a:r>
          </a:p>
          <a:p>
            <a:r>
              <a:rPr lang="en-US"/>
              <a:t>	powers, one would no longer have a human person but as mere </a:t>
            </a:r>
          </a:p>
          <a:p>
            <a:r>
              <a:rPr lang="en-US"/>
              <a:t>	animal.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Catechism%20Cover"/>
          <p:cNvPicPr>
            <a:picLocks noChangeAspect="1" noChangeArrowheads="1"/>
          </p:cNvPicPr>
          <p:nvPr/>
        </p:nvPicPr>
        <p:blipFill>
          <a:blip r:embed="rId3" cstate="print"/>
          <a:srcRect/>
          <a:stretch>
            <a:fillRect/>
          </a:stretch>
        </p:blipFill>
        <p:spPr bwMode="auto">
          <a:xfrm>
            <a:off x="381000" y="3048000"/>
            <a:ext cx="542925" cy="838200"/>
          </a:xfrm>
          <a:prstGeom prst="rect">
            <a:avLst/>
          </a:prstGeom>
          <a:noFill/>
          <a:ln w="9525">
            <a:noFill/>
            <a:miter lim="800000"/>
            <a:headEnd/>
            <a:tailEnd/>
          </a:ln>
        </p:spPr>
      </p:pic>
      <p:sp>
        <p:nvSpPr>
          <p:cNvPr id="67587" name="Text Box 5"/>
          <p:cNvSpPr txBox="1">
            <a:spLocks noChangeArrowheads="1"/>
          </p:cNvSpPr>
          <p:nvPr/>
        </p:nvSpPr>
        <p:spPr bwMode="auto">
          <a:xfrm>
            <a:off x="288925" y="2574925"/>
            <a:ext cx="8620125" cy="2530475"/>
          </a:xfrm>
          <a:prstGeom prst="rect">
            <a:avLst/>
          </a:prstGeom>
          <a:noFill/>
          <a:ln w="9525">
            <a:noFill/>
            <a:miter lim="800000"/>
            <a:headEnd/>
            <a:tailEnd/>
          </a:ln>
        </p:spPr>
        <p:txBody>
          <a:bodyPr wrap="none">
            <a:spAutoFit/>
          </a:bodyPr>
          <a:lstStyle/>
          <a:p>
            <a:r>
              <a:rPr lang="en-US"/>
              <a:t>Catholic Catechism: </a:t>
            </a:r>
          </a:p>
          <a:p>
            <a:r>
              <a:rPr lang="en-US"/>
              <a:t>	</a:t>
            </a:r>
            <a:r>
              <a:rPr lang="en-US" b="1"/>
              <a:t>405</a:t>
            </a:r>
            <a:r>
              <a:rPr lang="en-US"/>
              <a:t>. . . original 	sin does not have the character of a </a:t>
            </a:r>
          </a:p>
          <a:p>
            <a:r>
              <a:rPr lang="en-US"/>
              <a:t>	personal fault in any of Adam's descendants. It is a deprivation </a:t>
            </a:r>
          </a:p>
          <a:p>
            <a:r>
              <a:rPr lang="en-US"/>
              <a:t>	of original holiness and 	justice, but </a:t>
            </a:r>
            <a:r>
              <a:rPr lang="en-US" b="1">
                <a:solidFill>
                  <a:schemeClr val="accent2"/>
                </a:solidFill>
              </a:rPr>
              <a:t>human nature has not been </a:t>
            </a:r>
          </a:p>
          <a:p>
            <a:r>
              <a:rPr lang="en-US" b="1">
                <a:solidFill>
                  <a:schemeClr val="accent2"/>
                </a:solidFill>
              </a:rPr>
              <a:t>	totally corrupted</a:t>
            </a:r>
            <a:r>
              <a:rPr lang="en-US"/>
              <a:t>: it is wounded in the natural powers proper to it, </a:t>
            </a:r>
          </a:p>
          <a:p>
            <a:r>
              <a:rPr lang="en-US"/>
              <a:t>	subject to ignorance, suffering and the dominion of death, and </a:t>
            </a:r>
          </a:p>
          <a:p>
            <a:r>
              <a:rPr lang="en-US"/>
              <a:t>	inclined to sin - an inclination to evil that is called “concupiscence”. </a:t>
            </a:r>
          </a:p>
          <a:p>
            <a:r>
              <a:rPr lang="en-US"/>
              <a:t>	</a:t>
            </a:r>
            <a:endParaRPr lang="en-US" b="1"/>
          </a:p>
        </p:txBody>
      </p:sp>
      <p:sp>
        <p:nvSpPr>
          <p:cNvPr id="67588" name="Text Box 6"/>
          <p:cNvSpPr txBox="1">
            <a:spLocks noChangeArrowheads="1"/>
          </p:cNvSpPr>
          <p:nvPr/>
        </p:nvSpPr>
        <p:spPr bwMode="auto">
          <a:xfrm>
            <a:off x="228600" y="533400"/>
            <a:ext cx="8629650" cy="1616075"/>
          </a:xfrm>
          <a:prstGeom prst="rect">
            <a:avLst/>
          </a:prstGeom>
          <a:noFill/>
          <a:ln w="9525">
            <a:noFill/>
            <a:miter lim="800000"/>
            <a:headEnd/>
            <a:tailEnd/>
          </a:ln>
        </p:spPr>
        <p:txBody>
          <a:bodyPr wrap="none">
            <a:spAutoFit/>
          </a:bodyPr>
          <a:lstStyle/>
          <a:p>
            <a:r>
              <a:rPr lang="en-US"/>
              <a:t>Council of Trent’s teaching: </a:t>
            </a:r>
          </a:p>
          <a:p>
            <a:r>
              <a:rPr lang="en-US"/>
              <a:t>	</a:t>
            </a:r>
            <a:r>
              <a:rPr lang="en-US" b="1"/>
              <a:t>Canon V  </a:t>
            </a:r>
            <a:r>
              <a:rPr lang="en-US"/>
              <a:t>If any one says, that, since Adam's sin, the free will of </a:t>
            </a:r>
          </a:p>
          <a:p>
            <a:r>
              <a:rPr lang="en-US"/>
              <a:t>	man is lost and extinguished; or, that it is a thing 	with only a name, </a:t>
            </a:r>
          </a:p>
          <a:p>
            <a:r>
              <a:rPr lang="en-US"/>
              <a:t>	yea a name without a reality, a figment, </a:t>
            </a:r>
            <a:r>
              <a:rPr lang="en-US" i="1"/>
              <a:t>in fine</a:t>
            </a:r>
            <a:r>
              <a:rPr lang="en-US"/>
              <a:t>, introduced into </a:t>
            </a:r>
          </a:p>
          <a:p>
            <a:r>
              <a:rPr lang="en-US"/>
              <a:t>	the Church by Satan; let him be anathema. </a:t>
            </a:r>
          </a:p>
        </p:txBody>
      </p:sp>
      <p:pic>
        <p:nvPicPr>
          <p:cNvPr id="67589" name="Picture 7" descr="ald50tp">
            <a:hlinkClick r:id="rId4"/>
          </p:cNvPr>
          <p:cNvPicPr>
            <a:picLocks noChangeAspect="1" noChangeArrowheads="1"/>
          </p:cNvPicPr>
          <p:nvPr/>
        </p:nvPicPr>
        <p:blipFill>
          <a:blip r:embed="rId5" cstate="print"/>
          <a:srcRect/>
          <a:stretch>
            <a:fillRect/>
          </a:stretch>
        </p:blipFill>
        <p:spPr bwMode="auto">
          <a:xfrm>
            <a:off x="381000" y="990600"/>
            <a:ext cx="5334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68611"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68612"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68613"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68614"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68615"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68616"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dirty="0"/>
              <a:t>Basic</a:t>
            </a:r>
          </a:p>
          <a:p>
            <a:pPr algn="ctr"/>
            <a:r>
              <a:rPr lang="en-US" dirty="0"/>
              <a:t>Humanity</a:t>
            </a:r>
          </a:p>
          <a:p>
            <a:pPr algn="ctr"/>
            <a:r>
              <a:rPr lang="en-US" dirty="0"/>
              <a:t>“Totally corrupt;</a:t>
            </a:r>
          </a:p>
          <a:p>
            <a:pPr algn="ctr"/>
            <a:r>
              <a:rPr lang="en-US" dirty="0"/>
              <a:t>lacks moral free will”</a:t>
            </a:r>
          </a:p>
        </p:txBody>
      </p:sp>
      <p:pic>
        <p:nvPicPr>
          <p:cNvPr id="68617"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68618"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68619"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dirty="0"/>
              <a:t>Faith</a:t>
            </a:r>
          </a:p>
          <a:p>
            <a:r>
              <a:rPr lang="en-US" dirty="0"/>
              <a:t>alone</a:t>
            </a:r>
          </a:p>
        </p:txBody>
      </p:sp>
      <p:sp>
        <p:nvSpPr>
          <p:cNvPr id="68620"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solidFill>
          <a:ln w="9525">
            <a:solidFill>
              <a:schemeClr val="tx1"/>
            </a:solidFill>
            <a:round/>
            <a:headEnd/>
            <a:tailEnd/>
          </a:ln>
        </p:spPr>
        <p:txBody>
          <a:bodyPr/>
          <a:lstStyle/>
          <a:p>
            <a:pPr algn="ctr"/>
            <a:endParaRPr lang="en-US"/>
          </a:p>
        </p:txBody>
      </p:sp>
      <p:sp>
        <p:nvSpPr>
          <p:cNvPr id="68621"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68622"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solidFill>
          <a:ln w="9525">
            <a:solidFill>
              <a:schemeClr val="tx1"/>
            </a:solidFill>
            <a:round/>
            <a:headEnd/>
            <a:tailEnd/>
          </a:ln>
        </p:spPr>
        <p:txBody>
          <a:bodyPr/>
          <a:lstStyle/>
          <a:p>
            <a:pPr algn="ctr"/>
            <a:endParaRPr lang="en-US"/>
          </a:p>
        </p:txBody>
      </p:sp>
      <p:sp>
        <p:nvSpPr>
          <p:cNvPr id="68623"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68624"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solidFill>
          <a:ln w="9525">
            <a:solidFill>
              <a:schemeClr val="tx1"/>
            </a:solidFill>
            <a:round/>
            <a:headEnd/>
            <a:tailEnd/>
          </a:ln>
        </p:spPr>
        <p:txBody>
          <a:bodyPr/>
          <a:lstStyle/>
          <a:p>
            <a:pPr algn="ctr"/>
            <a:endParaRPr lang="en-US"/>
          </a:p>
        </p:txBody>
      </p:sp>
      <p:sp>
        <p:nvSpPr>
          <p:cNvPr id="68625"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68626"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solidFill>
          <a:ln w="9525">
            <a:solidFill>
              <a:schemeClr val="tx1"/>
            </a:solidFill>
            <a:round/>
            <a:headEnd/>
            <a:tailEnd/>
          </a:ln>
        </p:spPr>
        <p:txBody>
          <a:bodyPr/>
          <a:lstStyle/>
          <a:p>
            <a:pPr algn="ctr"/>
            <a:endParaRPr lang="en-US"/>
          </a:p>
        </p:txBody>
      </p:sp>
      <p:sp>
        <p:nvSpPr>
          <p:cNvPr id="68627"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68628"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68629"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68630"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68631"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68632"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manhead 8"/>
          <p:cNvPicPr>
            <a:picLocks noChangeAspect="1" noChangeArrowheads="1"/>
          </p:cNvPicPr>
          <p:nvPr/>
        </p:nvPicPr>
        <p:blipFill>
          <a:blip r:embed="rId3" cstate="print"/>
          <a:srcRect/>
          <a:stretch>
            <a:fillRect/>
          </a:stretch>
        </p:blipFill>
        <p:spPr bwMode="auto">
          <a:xfrm>
            <a:off x="381000" y="850900"/>
            <a:ext cx="685800" cy="673100"/>
          </a:xfrm>
          <a:prstGeom prst="rect">
            <a:avLst/>
          </a:prstGeom>
          <a:noFill/>
          <a:ln w="9525">
            <a:noFill/>
            <a:miter lim="800000"/>
            <a:headEnd/>
            <a:tailEnd/>
          </a:ln>
        </p:spPr>
      </p:pic>
      <p:pic>
        <p:nvPicPr>
          <p:cNvPr id="69635" name="Picture 6" descr="bible">
            <a:hlinkClick r:id="rId4"/>
          </p:cNvPr>
          <p:cNvPicPr>
            <a:picLocks noChangeAspect="1" noChangeArrowheads="1"/>
          </p:cNvPicPr>
          <p:nvPr/>
        </p:nvPicPr>
        <p:blipFill>
          <a:blip r:embed="rId5" cstate="print"/>
          <a:srcRect/>
          <a:stretch>
            <a:fillRect/>
          </a:stretch>
        </p:blipFill>
        <p:spPr bwMode="auto">
          <a:xfrm>
            <a:off x="381000" y="2476500"/>
            <a:ext cx="762000" cy="495300"/>
          </a:xfrm>
          <a:prstGeom prst="rect">
            <a:avLst/>
          </a:prstGeom>
          <a:noFill/>
          <a:ln w="9525">
            <a:noFill/>
            <a:miter lim="800000"/>
            <a:headEnd/>
            <a:tailEnd/>
          </a:ln>
        </p:spPr>
      </p:pic>
      <p:pic>
        <p:nvPicPr>
          <p:cNvPr id="69636" name="Picture 7" descr="st peters"/>
          <p:cNvPicPr>
            <a:picLocks noChangeAspect="1" noChangeArrowheads="1"/>
          </p:cNvPicPr>
          <p:nvPr/>
        </p:nvPicPr>
        <p:blipFill>
          <a:blip r:embed="rId6" cstate="print"/>
          <a:srcRect/>
          <a:stretch>
            <a:fillRect/>
          </a:stretch>
        </p:blipFill>
        <p:spPr bwMode="auto">
          <a:xfrm>
            <a:off x="228600" y="5029200"/>
            <a:ext cx="844550" cy="914400"/>
          </a:xfrm>
          <a:prstGeom prst="rect">
            <a:avLst/>
          </a:prstGeom>
          <a:noFill/>
          <a:ln w="9525">
            <a:noFill/>
            <a:miter lim="800000"/>
            <a:headEnd/>
            <a:tailEnd/>
          </a:ln>
        </p:spPr>
      </p:pic>
      <p:sp>
        <p:nvSpPr>
          <p:cNvPr id="69637" name="Text Box 9"/>
          <p:cNvSpPr txBox="1">
            <a:spLocks noChangeArrowheads="1"/>
          </p:cNvSpPr>
          <p:nvPr/>
        </p:nvSpPr>
        <p:spPr bwMode="auto">
          <a:xfrm>
            <a:off x="381000" y="441325"/>
            <a:ext cx="8180388" cy="701675"/>
          </a:xfrm>
          <a:prstGeom prst="rect">
            <a:avLst/>
          </a:prstGeom>
          <a:noFill/>
          <a:ln w="9525">
            <a:noFill/>
            <a:miter lim="800000"/>
            <a:headEnd/>
            <a:tailEnd/>
          </a:ln>
        </p:spPr>
        <p:txBody>
          <a:bodyPr wrap="none">
            <a:spAutoFit/>
          </a:bodyPr>
          <a:lstStyle/>
          <a:p>
            <a:r>
              <a:rPr lang="en-US"/>
              <a:t>Luther’s teaching:  “sola fide”--faith alone justifies; faith without works is</a:t>
            </a:r>
          </a:p>
          <a:p>
            <a:r>
              <a:rPr lang="en-US"/>
              <a:t>	sufficient for salvation and alone justifies.</a:t>
            </a:r>
          </a:p>
        </p:txBody>
      </p:sp>
      <p:sp>
        <p:nvSpPr>
          <p:cNvPr id="69638" name="Text Box 10"/>
          <p:cNvSpPr txBox="1">
            <a:spLocks noChangeArrowheads="1"/>
          </p:cNvSpPr>
          <p:nvPr/>
        </p:nvSpPr>
        <p:spPr bwMode="auto">
          <a:xfrm>
            <a:off x="365125" y="1965325"/>
            <a:ext cx="8264525" cy="2225675"/>
          </a:xfrm>
          <a:prstGeom prst="rect">
            <a:avLst/>
          </a:prstGeom>
          <a:noFill/>
          <a:ln w="9525">
            <a:noFill/>
            <a:miter lim="800000"/>
            <a:headEnd/>
            <a:tailEnd/>
          </a:ln>
        </p:spPr>
        <p:txBody>
          <a:bodyPr wrap="none">
            <a:spAutoFit/>
          </a:bodyPr>
          <a:lstStyle/>
          <a:p>
            <a:r>
              <a:rPr lang="en-US"/>
              <a:t>Biblical argument: </a:t>
            </a:r>
          </a:p>
          <a:p>
            <a:r>
              <a:rPr lang="en-US"/>
              <a:t>	</a:t>
            </a:r>
            <a:r>
              <a:rPr lang="en-US" b="1"/>
              <a:t>I Corinthians 6:11</a:t>
            </a:r>
            <a:r>
              <a:rPr lang="en-US"/>
              <a:t>  That is what some of you used to be; </a:t>
            </a:r>
          </a:p>
          <a:p>
            <a:r>
              <a:rPr lang="en-US"/>
              <a:t>	but now you have had yourselves washed, you were sanctified, </a:t>
            </a:r>
          </a:p>
          <a:p>
            <a:r>
              <a:rPr lang="en-US"/>
              <a:t>	you were justified in the name of the Lord Jesus Christ and in </a:t>
            </a:r>
          </a:p>
          <a:p>
            <a:r>
              <a:rPr lang="en-US"/>
              <a:t>	the Spirit of our God. </a:t>
            </a:r>
          </a:p>
          <a:p>
            <a:r>
              <a:rPr lang="en-US"/>
              <a:t>	</a:t>
            </a:r>
            <a:r>
              <a:rPr lang="en-US" b="1"/>
              <a:t>James 2:26</a:t>
            </a:r>
            <a:r>
              <a:rPr lang="en-US"/>
              <a:t> For just as a body without a spirit is dead, so also </a:t>
            </a:r>
          </a:p>
          <a:p>
            <a:r>
              <a:rPr lang="en-US"/>
              <a:t>	faith without works is dead.</a:t>
            </a:r>
          </a:p>
        </p:txBody>
      </p:sp>
      <p:sp>
        <p:nvSpPr>
          <p:cNvPr id="69639" name="Text Box 11"/>
          <p:cNvSpPr txBox="1">
            <a:spLocks noChangeArrowheads="1"/>
          </p:cNvSpPr>
          <p:nvPr/>
        </p:nvSpPr>
        <p:spPr bwMode="auto">
          <a:xfrm>
            <a:off x="288925" y="4556125"/>
            <a:ext cx="8696325" cy="1311275"/>
          </a:xfrm>
          <a:prstGeom prst="rect">
            <a:avLst/>
          </a:prstGeom>
          <a:noFill/>
          <a:ln w="9525">
            <a:noFill/>
            <a:miter lim="800000"/>
            <a:headEnd/>
            <a:tailEnd/>
          </a:ln>
        </p:spPr>
        <p:txBody>
          <a:bodyPr wrap="none">
            <a:spAutoFit/>
          </a:bodyPr>
          <a:lstStyle/>
          <a:p>
            <a:r>
              <a:rPr lang="en-US"/>
              <a:t>Church’s teaching: justification  is the supernatural sanctification and </a:t>
            </a:r>
          </a:p>
          <a:p>
            <a:r>
              <a:rPr lang="en-US"/>
              <a:t>	renewal	of the person who thus becomes holy and pleasing to God; </a:t>
            </a:r>
          </a:p>
          <a:p>
            <a:r>
              <a:rPr lang="en-US"/>
              <a:t>	the sinner is made holy, restored to God's friendship, in the state </a:t>
            </a:r>
          </a:p>
          <a:p>
            <a:r>
              <a:rPr lang="en-US"/>
              <a:t>	of grace.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Catechism%20Cover"/>
          <p:cNvPicPr>
            <a:picLocks noChangeAspect="1" noChangeArrowheads="1"/>
          </p:cNvPicPr>
          <p:nvPr/>
        </p:nvPicPr>
        <p:blipFill>
          <a:blip r:embed="rId3" cstate="print"/>
          <a:srcRect/>
          <a:stretch>
            <a:fillRect/>
          </a:stretch>
        </p:blipFill>
        <p:spPr bwMode="auto">
          <a:xfrm>
            <a:off x="381000" y="3581400"/>
            <a:ext cx="542925" cy="838200"/>
          </a:xfrm>
          <a:prstGeom prst="rect">
            <a:avLst/>
          </a:prstGeom>
          <a:noFill/>
          <a:ln w="9525">
            <a:noFill/>
            <a:miter lim="800000"/>
            <a:headEnd/>
            <a:tailEnd/>
          </a:ln>
        </p:spPr>
      </p:pic>
      <p:sp>
        <p:nvSpPr>
          <p:cNvPr id="70659" name="Text Box 6"/>
          <p:cNvSpPr txBox="1">
            <a:spLocks noChangeArrowheads="1"/>
          </p:cNvSpPr>
          <p:nvPr/>
        </p:nvSpPr>
        <p:spPr bwMode="auto">
          <a:xfrm>
            <a:off x="288925" y="3108325"/>
            <a:ext cx="8791575" cy="3444875"/>
          </a:xfrm>
          <a:prstGeom prst="rect">
            <a:avLst/>
          </a:prstGeom>
          <a:noFill/>
          <a:ln w="9525">
            <a:noFill/>
            <a:miter lim="800000"/>
            <a:headEnd/>
            <a:tailEnd/>
          </a:ln>
        </p:spPr>
        <p:txBody>
          <a:bodyPr wrap="none">
            <a:spAutoFit/>
          </a:bodyPr>
          <a:lstStyle/>
          <a:p>
            <a:r>
              <a:rPr lang="en-US"/>
              <a:t>Catholic Catechism: </a:t>
            </a:r>
          </a:p>
          <a:p>
            <a:r>
              <a:rPr lang="en-US"/>
              <a:t>	</a:t>
            </a:r>
            <a:r>
              <a:rPr lang="en-US" b="1"/>
              <a:t>1991 </a:t>
            </a:r>
            <a:r>
              <a:rPr lang="en-US"/>
              <a:t>Justification is at the same time </a:t>
            </a:r>
            <a:r>
              <a:rPr lang="en-US" i="1"/>
              <a:t>the acceptance </a:t>
            </a:r>
          </a:p>
          <a:p>
            <a:r>
              <a:rPr lang="en-US" i="1"/>
              <a:t>	of God's righteousness</a:t>
            </a:r>
            <a:r>
              <a:rPr lang="en-US"/>
              <a:t> through faith in Jesus Christ. Righteousness </a:t>
            </a:r>
          </a:p>
          <a:p>
            <a:r>
              <a:rPr lang="en-US"/>
              <a:t>	(or "justice") here means the rectitude of divine love. With </a:t>
            </a:r>
          </a:p>
          <a:p>
            <a:r>
              <a:rPr lang="en-US"/>
              <a:t>	justification, faith, hope, and charity are poured into our hearts, </a:t>
            </a:r>
          </a:p>
          <a:p>
            <a:r>
              <a:rPr lang="en-US"/>
              <a:t>	and obedience to the divine will is granted us.</a:t>
            </a:r>
          </a:p>
          <a:p>
            <a:r>
              <a:rPr lang="en-US"/>
              <a:t>	</a:t>
            </a:r>
            <a:r>
              <a:rPr lang="en-US" b="1"/>
              <a:t>2019 </a:t>
            </a:r>
            <a:r>
              <a:rPr lang="en-US"/>
              <a:t>Justification includes the remission of sins, sanctification, </a:t>
            </a:r>
          </a:p>
          <a:p>
            <a:r>
              <a:rPr lang="en-US"/>
              <a:t>	and the renewal of the inner man.</a:t>
            </a:r>
          </a:p>
          <a:p>
            <a:r>
              <a:rPr lang="en-US"/>
              <a:t>	</a:t>
            </a:r>
            <a:r>
              <a:rPr lang="en-US" b="1"/>
              <a:t>2018 </a:t>
            </a:r>
            <a:r>
              <a:rPr lang="en-US"/>
              <a:t>Like conversion, justification has two aspects. Moved by </a:t>
            </a:r>
          </a:p>
          <a:p>
            <a:r>
              <a:rPr lang="en-US"/>
              <a:t>	grace, man turns toward God and away from sin, and so accepts </a:t>
            </a:r>
          </a:p>
          <a:p>
            <a:r>
              <a:rPr lang="en-US"/>
              <a:t>	forgiveness and righteousness from on high.</a:t>
            </a:r>
          </a:p>
        </p:txBody>
      </p:sp>
      <p:sp>
        <p:nvSpPr>
          <p:cNvPr id="70660" name="Text Box 7"/>
          <p:cNvSpPr txBox="1">
            <a:spLocks noChangeArrowheads="1"/>
          </p:cNvSpPr>
          <p:nvPr/>
        </p:nvSpPr>
        <p:spPr bwMode="auto">
          <a:xfrm>
            <a:off x="288925" y="533400"/>
            <a:ext cx="8502650" cy="2225675"/>
          </a:xfrm>
          <a:prstGeom prst="rect">
            <a:avLst/>
          </a:prstGeom>
          <a:noFill/>
          <a:ln w="9525">
            <a:noFill/>
            <a:miter lim="800000"/>
            <a:headEnd/>
            <a:tailEnd/>
          </a:ln>
        </p:spPr>
        <p:txBody>
          <a:bodyPr wrap="none">
            <a:spAutoFit/>
          </a:bodyPr>
          <a:lstStyle/>
          <a:p>
            <a:r>
              <a:rPr lang="en-US"/>
              <a:t>Council of Trent’s teaching: </a:t>
            </a:r>
          </a:p>
          <a:p>
            <a:r>
              <a:rPr lang="en-US"/>
              <a:t>	</a:t>
            </a:r>
            <a:r>
              <a:rPr lang="en-US" b="1"/>
              <a:t>Canon IX</a:t>
            </a:r>
            <a:r>
              <a:rPr lang="en-US"/>
              <a:t>  If any one says, that by faith alone </a:t>
            </a:r>
          </a:p>
          <a:p>
            <a:r>
              <a:rPr lang="en-US"/>
              <a:t>	the impious is justified; in such wise as to mean, that nothing else </a:t>
            </a:r>
          </a:p>
          <a:p>
            <a:r>
              <a:rPr lang="en-US"/>
              <a:t>	is required to co-operate in order to the obtaining the grace of </a:t>
            </a:r>
          </a:p>
          <a:p>
            <a:r>
              <a:rPr lang="en-US"/>
              <a:t>	Justification, and that it is not in any way necessary, that he be </a:t>
            </a:r>
          </a:p>
          <a:p>
            <a:r>
              <a:rPr lang="en-US"/>
              <a:t>	prepared and disposed by the movement of his own will; let him </a:t>
            </a:r>
          </a:p>
          <a:p>
            <a:r>
              <a:rPr lang="en-US"/>
              <a:t>	be anathema. </a:t>
            </a:r>
          </a:p>
        </p:txBody>
      </p:sp>
      <p:pic>
        <p:nvPicPr>
          <p:cNvPr id="70661" name="Picture 8" descr="ald50tp">
            <a:hlinkClick r:id="rId4"/>
          </p:cNvPr>
          <p:cNvPicPr>
            <a:picLocks noChangeAspect="1" noChangeArrowheads="1"/>
          </p:cNvPicPr>
          <p:nvPr/>
        </p:nvPicPr>
        <p:blipFill>
          <a:blip r:embed="rId5" cstate="print"/>
          <a:srcRect/>
          <a:stretch>
            <a:fillRect/>
          </a:stretch>
        </p:blipFill>
        <p:spPr bwMode="auto">
          <a:xfrm>
            <a:off x="381000" y="914400"/>
            <a:ext cx="533400" cy="762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71683"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71684"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71685"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71686"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1687"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71688"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dirty="0"/>
              <a:t>Basic</a:t>
            </a:r>
          </a:p>
          <a:p>
            <a:pPr algn="ctr"/>
            <a:r>
              <a:rPr lang="en-US" dirty="0"/>
              <a:t>Humanity</a:t>
            </a:r>
          </a:p>
          <a:p>
            <a:pPr algn="ctr"/>
            <a:r>
              <a:rPr lang="en-US" dirty="0"/>
              <a:t>“Totally corrupt;</a:t>
            </a:r>
          </a:p>
          <a:p>
            <a:pPr algn="ctr"/>
            <a:r>
              <a:rPr lang="en-US" dirty="0"/>
              <a:t>lacks moral free will”</a:t>
            </a:r>
          </a:p>
        </p:txBody>
      </p:sp>
      <p:pic>
        <p:nvPicPr>
          <p:cNvPr id="71689"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71690"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71691"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dirty="0"/>
              <a:t>Faith</a:t>
            </a:r>
          </a:p>
          <a:p>
            <a:r>
              <a:rPr lang="en-US" dirty="0"/>
              <a:t>alone</a:t>
            </a:r>
          </a:p>
        </p:txBody>
      </p:sp>
      <p:sp>
        <p:nvSpPr>
          <p:cNvPr id="71692"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lumMod val="75000"/>
            </a:schemeClr>
          </a:solidFill>
          <a:ln w="9525">
            <a:solidFill>
              <a:schemeClr val="tx1"/>
            </a:solidFill>
            <a:round/>
            <a:headEnd/>
            <a:tailEnd/>
          </a:ln>
        </p:spPr>
        <p:txBody>
          <a:bodyPr/>
          <a:lstStyle/>
          <a:p>
            <a:pPr algn="ctr"/>
            <a:endParaRPr lang="en-US"/>
          </a:p>
        </p:txBody>
      </p:sp>
      <p:sp>
        <p:nvSpPr>
          <p:cNvPr id="71693"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dirty="0"/>
              <a:t>Justification</a:t>
            </a:r>
          </a:p>
          <a:p>
            <a:pPr algn="ctr"/>
            <a:r>
              <a:rPr lang="en-US" dirty="0"/>
              <a:t>Imputed</a:t>
            </a:r>
          </a:p>
          <a:p>
            <a:pPr algn="ctr"/>
            <a:r>
              <a:rPr lang="en-US" dirty="0"/>
              <a:t>“Juridical”</a:t>
            </a:r>
          </a:p>
        </p:txBody>
      </p:sp>
      <p:sp>
        <p:nvSpPr>
          <p:cNvPr id="71694"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solidFill>
          <a:ln w="9525">
            <a:solidFill>
              <a:schemeClr val="tx1"/>
            </a:solidFill>
            <a:round/>
            <a:headEnd/>
            <a:tailEnd/>
          </a:ln>
        </p:spPr>
        <p:txBody>
          <a:bodyPr/>
          <a:lstStyle/>
          <a:p>
            <a:pPr algn="ctr"/>
            <a:endParaRPr lang="en-US"/>
          </a:p>
        </p:txBody>
      </p:sp>
      <p:sp>
        <p:nvSpPr>
          <p:cNvPr id="71695"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71696"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solidFill>
          <a:ln w="9525">
            <a:solidFill>
              <a:schemeClr val="tx1"/>
            </a:solidFill>
            <a:round/>
            <a:headEnd/>
            <a:tailEnd/>
          </a:ln>
        </p:spPr>
        <p:txBody>
          <a:bodyPr/>
          <a:lstStyle/>
          <a:p>
            <a:pPr algn="ctr"/>
            <a:endParaRPr lang="en-US"/>
          </a:p>
        </p:txBody>
      </p:sp>
      <p:sp>
        <p:nvSpPr>
          <p:cNvPr id="71697"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71698"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solidFill>
          <a:ln w="9525">
            <a:solidFill>
              <a:schemeClr val="tx1"/>
            </a:solidFill>
            <a:round/>
            <a:headEnd/>
            <a:tailEnd/>
          </a:ln>
        </p:spPr>
        <p:txBody>
          <a:bodyPr/>
          <a:lstStyle/>
          <a:p>
            <a:pPr algn="ctr"/>
            <a:endParaRPr lang="en-US"/>
          </a:p>
        </p:txBody>
      </p:sp>
      <p:sp>
        <p:nvSpPr>
          <p:cNvPr id="71699"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71700"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71701"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71702"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71703"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71704"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pic>
        <p:nvPicPr>
          <p:cNvPr id="71705" name="Picture 2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990600"/>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manhead 8"/>
          <p:cNvPicPr>
            <a:picLocks noChangeAspect="1" noChangeArrowheads="1"/>
          </p:cNvPicPr>
          <p:nvPr/>
        </p:nvPicPr>
        <p:blipFill>
          <a:blip r:embed="rId3" cstate="print"/>
          <a:srcRect/>
          <a:stretch>
            <a:fillRect/>
          </a:stretch>
        </p:blipFill>
        <p:spPr bwMode="auto">
          <a:xfrm>
            <a:off x="381000" y="1155700"/>
            <a:ext cx="685800" cy="673100"/>
          </a:xfrm>
          <a:prstGeom prst="rect">
            <a:avLst/>
          </a:prstGeom>
          <a:noFill/>
          <a:ln w="9525">
            <a:noFill/>
            <a:miter lim="800000"/>
            <a:headEnd/>
            <a:tailEnd/>
          </a:ln>
        </p:spPr>
      </p:pic>
      <p:pic>
        <p:nvPicPr>
          <p:cNvPr id="72707" name="Picture 4" descr="bible">
            <a:hlinkClick r:id="rId4"/>
          </p:cNvPr>
          <p:cNvPicPr>
            <a:picLocks noChangeAspect="1" noChangeArrowheads="1"/>
          </p:cNvPicPr>
          <p:nvPr/>
        </p:nvPicPr>
        <p:blipFill>
          <a:blip r:embed="rId5" cstate="print"/>
          <a:srcRect/>
          <a:stretch>
            <a:fillRect/>
          </a:stretch>
        </p:blipFill>
        <p:spPr bwMode="auto">
          <a:xfrm>
            <a:off x="381000" y="3124200"/>
            <a:ext cx="762000" cy="495300"/>
          </a:xfrm>
          <a:prstGeom prst="rect">
            <a:avLst/>
          </a:prstGeom>
          <a:noFill/>
          <a:ln w="9525">
            <a:noFill/>
            <a:miter lim="800000"/>
            <a:headEnd/>
            <a:tailEnd/>
          </a:ln>
        </p:spPr>
      </p:pic>
      <p:pic>
        <p:nvPicPr>
          <p:cNvPr id="72708" name="Picture 5" descr="st peters"/>
          <p:cNvPicPr>
            <a:picLocks noChangeAspect="1" noChangeArrowheads="1"/>
          </p:cNvPicPr>
          <p:nvPr/>
        </p:nvPicPr>
        <p:blipFill>
          <a:blip r:embed="rId6" cstate="print"/>
          <a:srcRect/>
          <a:stretch>
            <a:fillRect/>
          </a:stretch>
        </p:blipFill>
        <p:spPr bwMode="auto">
          <a:xfrm>
            <a:off x="228600" y="5334000"/>
            <a:ext cx="844550" cy="914400"/>
          </a:xfrm>
          <a:prstGeom prst="rect">
            <a:avLst/>
          </a:prstGeom>
          <a:noFill/>
          <a:ln w="9525">
            <a:noFill/>
            <a:miter lim="800000"/>
            <a:headEnd/>
            <a:tailEnd/>
          </a:ln>
        </p:spPr>
      </p:pic>
      <p:sp>
        <p:nvSpPr>
          <p:cNvPr id="72709" name="Text Box 7"/>
          <p:cNvSpPr txBox="1">
            <a:spLocks noChangeArrowheads="1"/>
          </p:cNvSpPr>
          <p:nvPr/>
        </p:nvSpPr>
        <p:spPr bwMode="auto">
          <a:xfrm>
            <a:off x="381000" y="669925"/>
            <a:ext cx="8645525" cy="1311275"/>
          </a:xfrm>
          <a:prstGeom prst="rect">
            <a:avLst/>
          </a:prstGeom>
          <a:noFill/>
          <a:ln w="9525">
            <a:noFill/>
            <a:miter lim="800000"/>
            <a:headEnd/>
            <a:tailEnd/>
          </a:ln>
        </p:spPr>
        <p:txBody>
          <a:bodyPr wrap="none">
            <a:spAutoFit/>
          </a:bodyPr>
          <a:lstStyle/>
          <a:p>
            <a:r>
              <a:rPr lang="en-US"/>
              <a:t>Luther’s teaching: justification is the imputation of the righteousness of</a:t>
            </a:r>
          </a:p>
          <a:p>
            <a:r>
              <a:rPr lang="en-US"/>
              <a:t>	Christ; no previous disposition is necessary to justification; a mere</a:t>
            </a:r>
          </a:p>
          <a:p>
            <a:r>
              <a:rPr lang="en-US"/>
              <a:t>	ignoring by God of our sin and no longer holding our sin against us;</a:t>
            </a:r>
          </a:p>
          <a:p>
            <a:r>
              <a:rPr lang="en-US"/>
              <a:t>	called justification  “snow covered dung.”</a:t>
            </a:r>
          </a:p>
        </p:txBody>
      </p:sp>
      <p:sp>
        <p:nvSpPr>
          <p:cNvPr id="72710" name="Text Box 8"/>
          <p:cNvSpPr txBox="1">
            <a:spLocks noChangeArrowheads="1"/>
          </p:cNvSpPr>
          <p:nvPr/>
        </p:nvSpPr>
        <p:spPr bwMode="auto">
          <a:xfrm>
            <a:off x="365125" y="2590800"/>
            <a:ext cx="8567738" cy="1616075"/>
          </a:xfrm>
          <a:prstGeom prst="rect">
            <a:avLst/>
          </a:prstGeom>
          <a:noFill/>
          <a:ln w="9525">
            <a:noFill/>
            <a:miter lim="800000"/>
            <a:headEnd/>
            <a:tailEnd/>
          </a:ln>
        </p:spPr>
        <p:txBody>
          <a:bodyPr wrap="none">
            <a:spAutoFit/>
          </a:bodyPr>
          <a:lstStyle/>
          <a:p>
            <a:r>
              <a:rPr lang="en-US"/>
              <a:t>Biblical argument: </a:t>
            </a:r>
          </a:p>
          <a:p>
            <a:r>
              <a:rPr lang="en-US"/>
              <a:t>	</a:t>
            </a:r>
            <a:r>
              <a:rPr lang="en-US" b="1"/>
              <a:t>1 Corinthians 6:11</a:t>
            </a:r>
            <a:r>
              <a:rPr lang="en-US"/>
              <a:t>  That is what some of you used to be; </a:t>
            </a:r>
          </a:p>
          <a:p>
            <a:r>
              <a:rPr lang="en-US"/>
              <a:t>	but now you have had yourselves </a:t>
            </a:r>
            <a:r>
              <a:rPr lang="en-US" b="1">
                <a:solidFill>
                  <a:schemeClr val="accent2"/>
                </a:solidFill>
              </a:rPr>
              <a:t>washed</a:t>
            </a:r>
            <a:r>
              <a:rPr lang="en-US"/>
              <a:t>, you were </a:t>
            </a:r>
            <a:r>
              <a:rPr lang="en-US" b="1">
                <a:solidFill>
                  <a:schemeClr val="accent2"/>
                </a:solidFill>
              </a:rPr>
              <a:t>sanctified</a:t>
            </a:r>
            <a:r>
              <a:rPr lang="en-US"/>
              <a:t>, </a:t>
            </a:r>
          </a:p>
          <a:p>
            <a:r>
              <a:rPr lang="en-US"/>
              <a:t>	you were </a:t>
            </a:r>
            <a:r>
              <a:rPr lang="en-US" b="1">
                <a:solidFill>
                  <a:schemeClr val="accent2"/>
                </a:solidFill>
              </a:rPr>
              <a:t>justified</a:t>
            </a:r>
            <a:r>
              <a:rPr lang="en-US"/>
              <a:t> in the name of the Lord Jesus Christ and in the </a:t>
            </a:r>
          </a:p>
          <a:p>
            <a:r>
              <a:rPr lang="en-US"/>
              <a:t>	Spirit of our God.</a:t>
            </a:r>
          </a:p>
        </p:txBody>
      </p:sp>
      <p:sp>
        <p:nvSpPr>
          <p:cNvPr id="72711" name="Text Box 9"/>
          <p:cNvSpPr txBox="1">
            <a:spLocks noChangeArrowheads="1"/>
          </p:cNvSpPr>
          <p:nvPr/>
        </p:nvSpPr>
        <p:spPr bwMode="auto">
          <a:xfrm>
            <a:off x="288925" y="4860925"/>
            <a:ext cx="8764588" cy="1311275"/>
          </a:xfrm>
          <a:prstGeom prst="rect">
            <a:avLst/>
          </a:prstGeom>
          <a:noFill/>
          <a:ln w="9525">
            <a:noFill/>
            <a:miter lim="800000"/>
            <a:headEnd/>
            <a:tailEnd/>
          </a:ln>
        </p:spPr>
        <p:txBody>
          <a:bodyPr wrap="none">
            <a:spAutoFit/>
          </a:bodyPr>
          <a:lstStyle/>
          <a:p>
            <a:r>
              <a:rPr lang="en-US"/>
              <a:t>Church’s teaching: justification is the supernatural sanctification and renewal</a:t>
            </a:r>
          </a:p>
          <a:p>
            <a:r>
              <a:rPr lang="en-US"/>
              <a:t>	of the person who thus becomes holy and pleasing to God; the</a:t>
            </a:r>
          </a:p>
          <a:p>
            <a:r>
              <a:rPr lang="en-US"/>
              <a:t>	sinner is made holy, restored to God’s friendship, in the state </a:t>
            </a:r>
          </a:p>
          <a:p>
            <a:r>
              <a:rPr lang="en-US"/>
              <a:t>	of grace.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Catechism%20Cover"/>
          <p:cNvPicPr>
            <a:picLocks noChangeAspect="1" noChangeArrowheads="1"/>
          </p:cNvPicPr>
          <p:nvPr/>
        </p:nvPicPr>
        <p:blipFill>
          <a:blip r:embed="rId3" cstate="print"/>
          <a:srcRect/>
          <a:stretch>
            <a:fillRect/>
          </a:stretch>
        </p:blipFill>
        <p:spPr bwMode="auto">
          <a:xfrm>
            <a:off x="381000" y="3429000"/>
            <a:ext cx="542925" cy="838200"/>
          </a:xfrm>
          <a:prstGeom prst="rect">
            <a:avLst/>
          </a:prstGeom>
          <a:noFill/>
          <a:ln w="9525">
            <a:noFill/>
            <a:miter lim="800000"/>
            <a:headEnd/>
            <a:tailEnd/>
          </a:ln>
        </p:spPr>
      </p:pic>
      <p:sp>
        <p:nvSpPr>
          <p:cNvPr id="73731" name="Text Box 5"/>
          <p:cNvSpPr txBox="1">
            <a:spLocks noChangeArrowheads="1"/>
          </p:cNvSpPr>
          <p:nvPr/>
        </p:nvSpPr>
        <p:spPr bwMode="auto">
          <a:xfrm>
            <a:off x="288925" y="3032125"/>
            <a:ext cx="8791575" cy="3749675"/>
          </a:xfrm>
          <a:prstGeom prst="rect">
            <a:avLst/>
          </a:prstGeom>
          <a:noFill/>
          <a:ln w="9525">
            <a:noFill/>
            <a:miter lim="800000"/>
            <a:headEnd/>
            <a:tailEnd/>
          </a:ln>
        </p:spPr>
        <p:txBody>
          <a:bodyPr wrap="none">
            <a:spAutoFit/>
          </a:bodyPr>
          <a:lstStyle/>
          <a:p>
            <a:r>
              <a:rPr lang="en-US"/>
              <a:t>Catholic Catechism: </a:t>
            </a:r>
          </a:p>
          <a:p>
            <a:r>
              <a:rPr lang="en-US"/>
              <a:t>	</a:t>
            </a:r>
            <a:r>
              <a:rPr lang="en-US" b="1"/>
              <a:t>1991 </a:t>
            </a:r>
            <a:r>
              <a:rPr lang="en-US"/>
              <a:t>Justification is at the same time </a:t>
            </a:r>
            <a:r>
              <a:rPr lang="en-US" i="1"/>
              <a:t>the acceptance </a:t>
            </a:r>
          </a:p>
          <a:p>
            <a:r>
              <a:rPr lang="en-US" i="1"/>
              <a:t>	of God's righteousness</a:t>
            </a:r>
            <a:r>
              <a:rPr lang="en-US"/>
              <a:t> through faith in Jesus Christ. Righteousness </a:t>
            </a:r>
          </a:p>
          <a:p>
            <a:r>
              <a:rPr lang="en-US"/>
              <a:t>	(or "justice") here means the rectitude of divine love. With </a:t>
            </a:r>
          </a:p>
          <a:p>
            <a:r>
              <a:rPr lang="en-US"/>
              <a:t>	justification, faith, hope, and charity are poured into our hearts, </a:t>
            </a:r>
          </a:p>
          <a:p>
            <a:r>
              <a:rPr lang="en-US"/>
              <a:t>	and obedience to the divine will is granted us.</a:t>
            </a:r>
          </a:p>
          <a:p>
            <a:r>
              <a:rPr lang="en-US"/>
              <a:t>	</a:t>
            </a:r>
            <a:r>
              <a:rPr lang="en-US" b="1"/>
              <a:t>2019 </a:t>
            </a:r>
            <a:r>
              <a:rPr lang="en-US"/>
              <a:t>Justification includes the remission of sins, sanctification, </a:t>
            </a:r>
          </a:p>
          <a:p>
            <a:r>
              <a:rPr lang="en-US"/>
              <a:t>	and the renewal of the inner man.</a:t>
            </a:r>
          </a:p>
          <a:p>
            <a:r>
              <a:rPr lang="en-US"/>
              <a:t>	</a:t>
            </a:r>
            <a:r>
              <a:rPr lang="en-US" b="1"/>
              <a:t>2018 </a:t>
            </a:r>
            <a:r>
              <a:rPr lang="en-US"/>
              <a:t>Like conversion, justification has two aspects. Moved by </a:t>
            </a:r>
          </a:p>
          <a:p>
            <a:r>
              <a:rPr lang="en-US"/>
              <a:t>	grace, man turns toward God and away from sin, and so accepts </a:t>
            </a:r>
          </a:p>
          <a:p>
            <a:r>
              <a:rPr lang="en-US"/>
              <a:t>	forgiveness and righteousness from on high.</a:t>
            </a:r>
            <a:br>
              <a:rPr lang="en-US"/>
            </a:br>
            <a:endParaRPr lang="en-US"/>
          </a:p>
        </p:txBody>
      </p:sp>
      <p:sp>
        <p:nvSpPr>
          <p:cNvPr id="73732" name="Text Box 6"/>
          <p:cNvSpPr txBox="1">
            <a:spLocks noChangeArrowheads="1"/>
          </p:cNvSpPr>
          <p:nvPr/>
        </p:nvSpPr>
        <p:spPr bwMode="auto">
          <a:xfrm>
            <a:off x="288925" y="685800"/>
            <a:ext cx="8502650" cy="2225675"/>
          </a:xfrm>
          <a:prstGeom prst="rect">
            <a:avLst/>
          </a:prstGeom>
          <a:noFill/>
          <a:ln w="9525">
            <a:noFill/>
            <a:miter lim="800000"/>
            <a:headEnd/>
            <a:tailEnd/>
          </a:ln>
        </p:spPr>
        <p:txBody>
          <a:bodyPr wrap="none">
            <a:spAutoFit/>
          </a:bodyPr>
          <a:lstStyle/>
          <a:p>
            <a:r>
              <a:rPr lang="en-US"/>
              <a:t>Council of Trent’s teaching: </a:t>
            </a:r>
          </a:p>
          <a:p>
            <a:r>
              <a:rPr lang="en-US"/>
              <a:t>	</a:t>
            </a:r>
            <a:r>
              <a:rPr lang="en-US" b="1"/>
              <a:t>Canon X</a:t>
            </a:r>
            <a:r>
              <a:rPr lang="en-US"/>
              <a:t>  If any one says, that by faith alone </a:t>
            </a:r>
          </a:p>
          <a:p>
            <a:r>
              <a:rPr lang="en-US"/>
              <a:t>	the impious is justified; in such wise as to mean, that nothing else </a:t>
            </a:r>
          </a:p>
          <a:p>
            <a:r>
              <a:rPr lang="en-US"/>
              <a:t>	is required to co-operate in order to the obtaining the grace of </a:t>
            </a:r>
          </a:p>
          <a:p>
            <a:r>
              <a:rPr lang="en-US"/>
              <a:t>	Justification, and that it is not in any way necessary, that he be </a:t>
            </a:r>
          </a:p>
          <a:p>
            <a:r>
              <a:rPr lang="en-US"/>
              <a:t>	prepared and disposed by the movement of his own will; let him </a:t>
            </a:r>
          </a:p>
          <a:p>
            <a:r>
              <a:rPr lang="en-US"/>
              <a:t>	be anathema. </a:t>
            </a:r>
          </a:p>
        </p:txBody>
      </p:sp>
      <p:pic>
        <p:nvPicPr>
          <p:cNvPr id="73733" name="Picture 7" descr="ald50tp">
            <a:hlinkClick r:id="rId4"/>
          </p:cNvPr>
          <p:cNvPicPr>
            <a:picLocks noChangeAspect="1" noChangeArrowheads="1"/>
          </p:cNvPicPr>
          <p:nvPr/>
        </p:nvPicPr>
        <p:blipFill>
          <a:blip r:embed="rId5" cstate="print"/>
          <a:srcRect/>
          <a:stretch>
            <a:fillRect/>
          </a:stretch>
        </p:blipFill>
        <p:spPr bwMode="auto">
          <a:xfrm>
            <a:off x="381000" y="1066800"/>
            <a:ext cx="533400" cy="762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74755"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74756"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74757"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74758"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4759"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74760"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a:t>Basic</a:t>
            </a:r>
          </a:p>
          <a:p>
            <a:pPr algn="ctr"/>
            <a:r>
              <a:rPr lang="en-US"/>
              <a:t>Humanity</a:t>
            </a:r>
          </a:p>
          <a:p>
            <a:pPr algn="ctr"/>
            <a:r>
              <a:rPr lang="en-US"/>
              <a:t>“Totally corrupt;</a:t>
            </a:r>
          </a:p>
          <a:p>
            <a:pPr algn="ctr"/>
            <a:r>
              <a:rPr lang="en-US"/>
              <a:t>lacks moral free will”</a:t>
            </a:r>
          </a:p>
        </p:txBody>
      </p:sp>
      <p:pic>
        <p:nvPicPr>
          <p:cNvPr id="74761"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74762"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74763"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74764"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lumMod val="75000"/>
            </a:schemeClr>
          </a:solidFill>
          <a:ln w="9525">
            <a:solidFill>
              <a:schemeClr val="tx1"/>
            </a:solidFill>
            <a:round/>
            <a:headEnd/>
            <a:tailEnd/>
          </a:ln>
        </p:spPr>
        <p:txBody>
          <a:bodyPr/>
          <a:lstStyle/>
          <a:p>
            <a:pPr algn="ctr"/>
            <a:endParaRPr lang="en-US"/>
          </a:p>
        </p:txBody>
      </p:sp>
      <p:sp>
        <p:nvSpPr>
          <p:cNvPr id="74765"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dirty="0"/>
              <a:t>Justification</a:t>
            </a:r>
          </a:p>
          <a:p>
            <a:pPr algn="ctr"/>
            <a:r>
              <a:rPr lang="en-US" dirty="0"/>
              <a:t>Imputed</a:t>
            </a:r>
          </a:p>
          <a:p>
            <a:pPr algn="ctr"/>
            <a:r>
              <a:rPr lang="en-US" dirty="0"/>
              <a:t>“Juridical”</a:t>
            </a:r>
          </a:p>
        </p:txBody>
      </p:sp>
      <p:sp>
        <p:nvSpPr>
          <p:cNvPr id="74766"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lumMod val="75000"/>
            </a:schemeClr>
          </a:solidFill>
          <a:ln w="9525">
            <a:solidFill>
              <a:schemeClr val="tx1"/>
            </a:solidFill>
            <a:round/>
            <a:headEnd/>
            <a:tailEnd/>
          </a:ln>
        </p:spPr>
        <p:txBody>
          <a:bodyPr/>
          <a:lstStyle/>
          <a:p>
            <a:pPr algn="ctr"/>
            <a:endParaRPr lang="en-US"/>
          </a:p>
        </p:txBody>
      </p:sp>
      <p:sp>
        <p:nvSpPr>
          <p:cNvPr id="74767"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74768"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solidFill>
          <a:ln w="9525">
            <a:solidFill>
              <a:schemeClr val="tx1"/>
            </a:solidFill>
            <a:round/>
            <a:headEnd/>
            <a:tailEnd/>
          </a:ln>
        </p:spPr>
        <p:txBody>
          <a:bodyPr/>
          <a:lstStyle/>
          <a:p>
            <a:pPr algn="ctr"/>
            <a:endParaRPr lang="en-US"/>
          </a:p>
        </p:txBody>
      </p:sp>
      <p:sp>
        <p:nvSpPr>
          <p:cNvPr id="74769"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74770"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solidFill>
          <a:ln w="9525">
            <a:solidFill>
              <a:schemeClr val="tx1"/>
            </a:solidFill>
            <a:round/>
            <a:headEnd/>
            <a:tailEnd/>
          </a:ln>
        </p:spPr>
        <p:txBody>
          <a:bodyPr/>
          <a:lstStyle/>
          <a:p>
            <a:pPr algn="ctr"/>
            <a:endParaRPr lang="en-US"/>
          </a:p>
        </p:txBody>
      </p:sp>
      <p:sp>
        <p:nvSpPr>
          <p:cNvPr id="74771"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74772"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74773"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74774"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74775"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74776"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pic>
        <p:nvPicPr>
          <p:cNvPr id="74777" name="Picture 2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75150" y="1295400"/>
            <a:ext cx="730250" cy="733425"/>
          </a:xfrm>
          <a:prstGeom prst="rect">
            <a:avLst/>
          </a:prstGeom>
          <a:noFill/>
          <a:ln w="9525">
            <a:noFill/>
            <a:miter lim="800000"/>
            <a:headEnd/>
            <a:tailEnd/>
          </a:ln>
        </p:spPr>
      </p:pic>
      <p:pic>
        <p:nvPicPr>
          <p:cNvPr id="74778" name="Picture 2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990600"/>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manhead 8"/>
          <p:cNvPicPr>
            <a:picLocks noChangeAspect="1" noChangeArrowheads="1"/>
          </p:cNvPicPr>
          <p:nvPr/>
        </p:nvPicPr>
        <p:blipFill>
          <a:blip r:embed="rId3" cstate="print"/>
          <a:srcRect/>
          <a:stretch>
            <a:fillRect/>
          </a:stretch>
        </p:blipFill>
        <p:spPr bwMode="auto">
          <a:xfrm>
            <a:off x="381000" y="546100"/>
            <a:ext cx="685800" cy="673100"/>
          </a:xfrm>
          <a:prstGeom prst="rect">
            <a:avLst/>
          </a:prstGeom>
          <a:noFill/>
          <a:ln w="9525">
            <a:noFill/>
            <a:miter lim="800000"/>
            <a:headEnd/>
            <a:tailEnd/>
          </a:ln>
        </p:spPr>
      </p:pic>
      <p:pic>
        <p:nvPicPr>
          <p:cNvPr id="75779" name="Picture 3" descr="bible">
            <a:hlinkClick r:id="rId4"/>
          </p:cNvPr>
          <p:cNvPicPr>
            <a:picLocks noChangeAspect="1" noChangeArrowheads="1"/>
          </p:cNvPicPr>
          <p:nvPr/>
        </p:nvPicPr>
        <p:blipFill>
          <a:blip r:embed="rId5" cstate="print"/>
          <a:srcRect/>
          <a:stretch>
            <a:fillRect/>
          </a:stretch>
        </p:blipFill>
        <p:spPr bwMode="auto">
          <a:xfrm>
            <a:off x="381000" y="3086100"/>
            <a:ext cx="762000" cy="495300"/>
          </a:xfrm>
          <a:prstGeom prst="rect">
            <a:avLst/>
          </a:prstGeom>
          <a:noFill/>
          <a:ln w="9525">
            <a:noFill/>
            <a:miter lim="800000"/>
            <a:headEnd/>
            <a:tailEnd/>
          </a:ln>
        </p:spPr>
      </p:pic>
      <p:sp>
        <p:nvSpPr>
          <p:cNvPr id="75780" name="Text Box 6"/>
          <p:cNvSpPr txBox="1">
            <a:spLocks noChangeArrowheads="1"/>
          </p:cNvSpPr>
          <p:nvPr/>
        </p:nvSpPr>
        <p:spPr bwMode="auto">
          <a:xfrm>
            <a:off x="228600" y="152400"/>
            <a:ext cx="8528050" cy="2530475"/>
          </a:xfrm>
          <a:prstGeom prst="rect">
            <a:avLst/>
          </a:prstGeom>
          <a:noFill/>
          <a:ln w="9525">
            <a:noFill/>
            <a:miter lim="800000"/>
            <a:headEnd/>
            <a:tailEnd/>
          </a:ln>
        </p:spPr>
        <p:txBody>
          <a:bodyPr wrap="none">
            <a:spAutoFit/>
          </a:bodyPr>
          <a:lstStyle/>
          <a:p>
            <a:r>
              <a:rPr lang="en-US"/>
              <a:t>Luther’s teaching: men are completely hopeless, helpless, corrupt and </a:t>
            </a:r>
          </a:p>
          <a:p>
            <a:r>
              <a:rPr lang="en-US"/>
              <a:t>	depraved and can accomplish no good thing in and of ourselves;</a:t>
            </a:r>
          </a:p>
          <a:p>
            <a:r>
              <a:rPr lang="en-US"/>
              <a:t>	as a consequence of original sin, was totally depraved, destitute </a:t>
            </a:r>
          </a:p>
          <a:p>
            <a:r>
              <a:rPr lang="en-US"/>
              <a:t>	of free will, that all works, even though directed towards the good, </a:t>
            </a:r>
          </a:p>
          <a:p>
            <a:r>
              <a:rPr lang="en-US"/>
              <a:t>	were nothing more than an outgrowth of his corrupted will, and in </a:t>
            </a:r>
          </a:p>
          <a:p>
            <a:r>
              <a:rPr lang="en-US"/>
              <a:t>	the judgments of God in reality mortal sins. God “imputes”</a:t>
            </a:r>
          </a:p>
          <a:p>
            <a:r>
              <a:rPr lang="en-US"/>
              <a:t>	justification which is not the eradication of original sin but a</a:t>
            </a:r>
          </a:p>
          <a:p>
            <a:r>
              <a:rPr lang="en-US"/>
              <a:t>	juridical state as snow covers dung.</a:t>
            </a:r>
          </a:p>
        </p:txBody>
      </p:sp>
      <p:sp>
        <p:nvSpPr>
          <p:cNvPr id="75781" name="Text Box 7"/>
          <p:cNvSpPr txBox="1">
            <a:spLocks noChangeArrowheads="1"/>
          </p:cNvSpPr>
          <p:nvPr/>
        </p:nvSpPr>
        <p:spPr bwMode="auto">
          <a:xfrm>
            <a:off x="228600" y="2727325"/>
            <a:ext cx="9328150" cy="4054475"/>
          </a:xfrm>
          <a:prstGeom prst="rect">
            <a:avLst/>
          </a:prstGeom>
          <a:noFill/>
          <a:ln w="9525">
            <a:noFill/>
            <a:miter lim="800000"/>
            <a:headEnd/>
            <a:tailEnd/>
          </a:ln>
        </p:spPr>
        <p:txBody>
          <a:bodyPr wrap="none">
            <a:spAutoFit/>
          </a:bodyPr>
          <a:lstStyle/>
          <a:p>
            <a:r>
              <a:rPr lang="en-US"/>
              <a:t>Biblical argument:</a:t>
            </a:r>
          </a:p>
          <a:p>
            <a:r>
              <a:rPr lang="en-US"/>
              <a:t>	</a:t>
            </a:r>
            <a:r>
              <a:rPr lang="en-US" b="1"/>
              <a:t>Romans 5: 15-18</a:t>
            </a:r>
            <a:r>
              <a:rPr lang="en-US"/>
              <a:t> But the gift is not like the transgression. For if by </a:t>
            </a:r>
          </a:p>
          <a:p>
            <a:r>
              <a:rPr lang="en-US"/>
              <a:t>	that one person's transgression the many died, how much more </a:t>
            </a:r>
          </a:p>
          <a:p>
            <a:r>
              <a:rPr lang="en-US"/>
              <a:t>	did the grace of God and the gracious gift of the one person Jesus </a:t>
            </a:r>
          </a:p>
          <a:p>
            <a:r>
              <a:rPr lang="en-US"/>
              <a:t>	Christ overflow for the many. And the gift is not like the result of </a:t>
            </a:r>
          </a:p>
          <a:p>
            <a:r>
              <a:rPr lang="en-US"/>
              <a:t>	the one person's sinning. For after one sin there was the judgment </a:t>
            </a:r>
          </a:p>
          <a:p>
            <a:r>
              <a:rPr lang="en-US"/>
              <a:t>	that brought condemnation; but the gift, </a:t>
            </a:r>
            <a:r>
              <a:rPr lang="en-US" b="1">
                <a:solidFill>
                  <a:schemeClr val="accent2"/>
                </a:solidFill>
              </a:rPr>
              <a:t>after many transgressions, </a:t>
            </a:r>
          </a:p>
          <a:p>
            <a:r>
              <a:rPr lang="en-US" b="1">
                <a:solidFill>
                  <a:schemeClr val="accent2"/>
                </a:solidFill>
              </a:rPr>
              <a:t>	brought acquittal</a:t>
            </a:r>
            <a:r>
              <a:rPr lang="en-US"/>
              <a:t>. For if, by the transgression of one person, death </a:t>
            </a:r>
          </a:p>
          <a:p>
            <a:r>
              <a:rPr lang="en-US"/>
              <a:t>	came to reign through that one, how much more will those who </a:t>
            </a:r>
          </a:p>
          <a:p>
            <a:r>
              <a:rPr lang="en-US"/>
              <a:t>	receive </a:t>
            </a:r>
            <a:r>
              <a:rPr lang="en-US" b="1">
                <a:solidFill>
                  <a:schemeClr val="accent2"/>
                </a:solidFill>
              </a:rPr>
              <a:t>the abundance of grace and of the gift of justification </a:t>
            </a:r>
          </a:p>
          <a:p>
            <a:r>
              <a:rPr lang="en-US" b="1">
                <a:solidFill>
                  <a:schemeClr val="accent2"/>
                </a:solidFill>
              </a:rPr>
              <a:t>	come to reign in life</a:t>
            </a:r>
            <a:r>
              <a:rPr lang="en-US"/>
              <a:t> through the one person Jesus Christ. In </a:t>
            </a:r>
          </a:p>
          <a:p>
            <a:r>
              <a:rPr lang="en-US"/>
              <a:t>	conclusion, just as through one transgression condemnation came </a:t>
            </a:r>
          </a:p>
          <a:p>
            <a:r>
              <a:rPr lang="en-US"/>
              <a:t>	upon all, so through one righteous act </a:t>
            </a:r>
            <a:r>
              <a:rPr lang="en-US" b="1">
                <a:solidFill>
                  <a:schemeClr val="accent2"/>
                </a:solidFill>
              </a:rPr>
              <a:t>acquittal and life came to all</a:t>
            </a:r>
            <a:r>
              <a:rPr lang="en-US"/>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88925" y="239713"/>
            <a:ext cx="8382000" cy="5883275"/>
          </a:xfrm>
          <a:prstGeom prst="rect">
            <a:avLst/>
          </a:prstGeom>
          <a:noFill/>
          <a:ln w="9525">
            <a:noFill/>
            <a:miter lim="800000"/>
            <a:headEnd/>
            <a:tailEnd/>
          </a:ln>
        </p:spPr>
        <p:txBody>
          <a:bodyPr wrap="none">
            <a:spAutoFit/>
          </a:bodyPr>
          <a:lstStyle/>
          <a:p>
            <a:r>
              <a:rPr lang="en-US"/>
              <a:t>This </a:t>
            </a:r>
            <a:r>
              <a:rPr lang="en-US" b="1">
                <a:solidFill>
                  <a:srgbClr val="008000"/>
                </a:solidFill>
              </a:rPr>
              <a:t>Council of Carthage</a:t>
            </a:r>
            <a:r>
              <a:rPr lang="en-US"/>
              <a:t> canonized some beliefs to be received by the </a:t>
            </a:r>
          </a:p>
          <a:p>
            <a:r>
              <a:rPr lang="en-US"/>
              <a:t>Church. These statements were put forth to deny the errors of Pelagius. </a:t>
            </a:r>
          </a:p>
          <a:p>
            <a:r>
              <a:rPr lang="en-US"/>
              <a:t>They are as follows:</a:t>
            </a:r>
            <a:br>
              <a:rPr lang="en-US"/>
            </a:br>
            <a:r>
              <a:rPr lang="en-US"/>
              <a:t/>
            </a:r>
            <a:br>
              <a:rPr lang="en-US"/>
            </a:br>
            <a:r>
              <a:rPr lang="en-US"/>
              <a:t>1. Death came from sin, not man's physical nature.</a:t>
            </a:r>
            <a:br>
              <a:rPr lang="en-US"/>
            </a:br>
            <a:r>
              <a:rPr lang="en-US"/>
              <a:t>2. Infants must be baptized to be cleansed from original sin.</a:t>
            </a:r>
            <a:br>
              <a:rPr lang="en-US"/>
            </a:br>
            <a:r>
              <a:rPr lang="en-US"/>
              <a:t>3. Justifying grace covers past sins and helps avoid future sins.</a:t>
            </a:r>
            <a:br>
              <a:rPr lang="en-US"/>
            </a:br>
            <a:r>
              <a:rPr lang="en-US"/>
              <a:t>4. The grace of Christ imparts strength and will to act out God's </a:t>
            </a:r>
          </a:p>
          <a:p>
            <a:r>
              <a:rPr lang="en-US"/>
              <a:t>	commandments.</a:t>
            </a:r>
            <a:br>
              <a:rPr lang="en-US"/>
            </a:br>
            <a:r>
              <a:rPr lang="en-US"/>
              <a:t>5. No good works can come without God's grace.</a:t>
            </a:r>
            <a:br>
              <a:rPr lang="en-US"/>
            </a:br>
            <a:r>
              <a:rPr lang="en-US"/>
              <a:t>6. We confess we are sinners because it is true, not from humility.</a:t>
            </a:r>
            <a:br>
              <a:rPr lang="en-US"/>
            </a:br>
            <a:r>
              <a:rPr lang="en-US"/>
              <a:t>7. The saints ask for forgiveness for their own sins.</a:t>
            </a:r>
            <a:br>
              <a:rPr lang="en-US"/>
            </a:br>
            <a:r>
              <a:rPr lang="en-US"/>
              <a:t>8. The saints also confess to be sinners because they are.</a:t>
            </a:r>
            <a:br>
              <a:rPr lang="en-US"/>
            </a:br>
            <a:r>
              <a:rPr lang="en-US"/>
              <a:t/>
            </a:r>
            <a:br>
              <a:rPr lang="en-US"/>
            </a:br>
            <a:r>
              <a:rPr lang="en-US"/>
              <a:t>Every canon was </a:t>
            </a:r>
            <a:r>
              <a:rPr lang="en-US" b="1"/>
              <a:t>accepted as a universal belief of the Church</a:t>
            </a:r>
            <a:r>
              <a:rPr lang="en-US"/>
              <a:t> and </a:t>
            </a:r>
          </a:p>
          <a:p>
            <a:r>
              <a:rPr lang="en-US"/>
              <a:t>banished all Pelagians from Italy. These Carthaginian canons were </a:t>
            </a:r>
          </a:p>
          <a:p>
            <a:r>
              <a:rPr lang="en-US"/>
              <a:t>accepted by the Church at the Ecumenical Council in AD 431. They </a:t>
            </a:r>
          </a:p>
          <a:p>
            <a:r>
              <a:rPr lang="en-US"/>
              <a:t>were received yet again at the Seventh Ecumenical Council (the Second </a:t>
            </a:r>
          </a:p>
          <a:p>
            <a:r>
              <a:rPr lang="en-US"/>
              <a:t>Council of Nicea) in AD 787.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ald50tp">
            <a:hlinkClick r:id="rId3"/>
          </p:cNvPr>
          <p:cNvPicPr>
            <a:picLocks noChangeAspect="1" noChangeArrowheads="1"/>
          </p:cNvPicPr>
          <p:nvPr/>
        </p:nvPicPr>
        <p:blipFill>
          <a:blip r:embed="rId4" cstate="print"/>
          <a:srcRect/>
          <a:stretch>
            <a:fillRect/>
          </a:stretch>
        </p:blipFill>
        <p:spPr bwMode="auto">
          <a:xfrm>
            <a:off x="381000" y="2895600"/>
            <a:ext cx="533400" cy="762000"/>
          </a:xfrm>
          <a:prstGeom prst="rect">
            <a:avLst/>
          </a:prstGeom>
          <a:noFill/>
          <a:ln w="9525">
            <a:noFill/>
            <a:miter lim="800000"/>
            <a:headEnd/>
            <a:tailEnd/>
          </a:ln>
        </p:spPr>
      </p:pic>
      <p:sp>
        <p:nvSpPr>
          <p:cNvPr id="76803" name="Text Box 5"/>
          <p:cNvSpPr txBox="1">
            <a:spLocks noChangeArrowheads="1"/>
          </p:cNvSpPr>
          <p:nvPr/>
        </p:nvSpPr>
        <p:spPr bwMode="auto">
          <a:xfrm>
            <a:off x="288925" y="2422525"/>
            <a:ext cx="8883650" cy="4054475"/>
          </a:xfrm>
          <a:prstGeom prst="rect">
            <a:avLst/>
          </a:prstGeom>
          <a:noFill/>
          <a:ln w="9525">
            <a:noFill/>
            <a:miter lim="800000"/>
            <a:headEnd/>
            <a:tailEnd/>
          </a:ln>
        </p:spPr>
        <p:txBody>
          <a:bodyPr wrap="none">
            <a:spAutoFit/>
          </a:bodyPr>
          <a:lstStyle/>
          <a:p>
            <a:r>
              <a:rPr lang="en-US"/>
              <a:t>Council of Trent’s teaching: </a:t>
            </a:r>
          </a:p>
          <a:p>
            <a:r>
              <a:rPr lang="en-US"/>
              <a:t>	</a:t>
            </a:r>
            <a:r>
              <a:rPr lang="en-US" b="1" i="1"/>
              <a:t>Decree of Justification</a:t>
            </a:r>
            <a:r>
              <a:rPr lang="en-US" b="1"/>
              <a:t>  Ch. III</a:t>
            </a:r>
            <a:r>
              <a:rPr lang="en-US"/>
              <a:t>  For as in truth men, if they were not </a:t>
            </a:r>
          </a:p>
          <a:p>
            <a:r>
              <a:rPr lang="en-US"/>
              <a:t>	born propagated of the seed of Adam, would not be born unjust,</a:t>
            </a:r>
          </a:p>
          <a:p>
            <a:r>
              <a:rPr lang="en-US"/>
              <a:t>	--seeing that, by that propagation, they contract through him, when </a:t>
            </a:r>
          </a:p>
          <a:p>
            <a:r>
              <a:rPr lang="en-US"/>
              <a:t>	they are conceived, injustice as their own,--so, if they were not born </a:t>
            </a:r>
          </a:p>
          <a:p>
            <a:r>
              <a:rPr lang="en-US"/>
              <a:t>	again in Christ, they never would be justified; seeing that, in that new </a:t>
            </a:r>
          </a:p>
          <a:p>
            <a:r>
              <a:rPr lang="en-US"/>
              <a:t>	birth, there is bestowed upon them, through the merit of His </a:t>
            </a:r>
          </a:p>
          <a:p>
            <a:r>
              <a:rPr lang="en-US"/>
              <a:t>	passion, the grace whereby they are made just. For this benefit </a:t>
            </a:r>
          </a:p>
          <a:p>
            <a:r>
              <a:rPr lang="en-US"/>
              <a:t>	the apostle exhorts us, evermore to give thanks to the Father, who </a:t>
            </a:r>
          </a:p>
          <a:p>
            <a:r>
              <a:rPr lang="en-US"/>
              <a:t>	hath made us worthy to be partakers of the lot of the saints in </a:t>
            </a:r>
          </a:p>
          <a:p>
            <a:r>
              <a:rPr lang="en-US"/>
              <a:t>	light, and hath delivered us from the power of darkness, and hath </a:t>
            </a:r>
          </a:p>
          <a:p>
            <a:r>
              <a:rPr lang="en-US"/>
              <a:t>	translated us into the Kingdom of the Son of his love, in whom </a:t>
            </a:r>
            <a:r>
              <a:rPr lang="en-US" b="1"/>
              <a:t>we </a:t>
            </a:r>
          </a:p>
          <a:p>
            <a:r>
              <a:rPr lang="en-US" b="1"/>
              <a:t>	have redemption, and remission of sins</a:t>
            </a:r>
            <a:r>
              <a:rPr lang="en-US"/>
              <a:t>. 	</a:t>
            </a:r>
          </a:p>
        </p:txBody>
      </p:sp>
      <p:pic>
        <p:nvPicPr>
          <p:cNvPr id="76804" name="Picture 6" descr="st peters"/>
          <p:cNvPicPr>
            <a:picLocks noChangeAspect="1" noChangeArrowheads="1"/>
          </p:cNvPicPr>
          <p:nvPr/>
        </p:nvPicPr>
        <p:blipFill>
          <a:blip r:embed="rId5" cstate="print"/>
          <a:srcRect/>
          <a:stretch>
            <a:fillRect/>
          </a:stretch>
        </p:blipFill>
        <p:spPr bwMode="auto">
          <a:xfrm>
            <a:off x="228600" y="609600"/>
            <a:ext cx="844550" cy="914400"/>
          </a:xfrm>
          <a:prstGeom prst="rect">
            <a:avLst/>
          </a:prstGeom>
          <a:noFill/>
          <a:ln w="9525">
            <a:noFill/>
            <a:miter lim="800000"/>
            <a:headEnd/>
            <a:tailEnd/>
          </a:ln>
        </p:spPr>
      </p:pic>
      <p:sp>
        <p:nvSpPr>
          <p:cNvPr id="76805" name="Text Box 7"/>
          <p:cNvSpPr txBox="1">
            <a:spLocks noChangeArrowheads="1"/>
          </p:cNvSpPr>
          <p:nvPr/>
        </p:nvSpPr>
        <p:spPr bwMode="auto">
          <a:xfrm>
            <a:off x="288925" y="152400"/>
            <a:ext cx="8475663" cy="1311275"/>
          </a:xfrm>
          <a:prstGeom prst="rect">
            <a:avLst/>
          </a:prstGeom>
          <a:noFill/>
          <a:ln w="9525">
            <a:noFill/>
            <a:miter lim="800000"/>
            <a:headEnd/>
            <a:tailEnd/>
          </a:ln>
        </p:spPr>
        <p:txBody>
          <a:bodyPr wrap="none">
            <a:spAutoFit/>
          </a:bodyPr>
          <a:lstStyle/>
          <a:p>
            <a:r>
              <a:rPr lang="en-US"/>
              <a:t>Church’s teaching: both before and since the Reformation the Church </a:t>
            </a:r>
          </a:p>
          <a:p>
            <a:r>
              <a:rPr lang="en-US"/>
              <a:t>	faithfully taught that original sin </a:t>
            </a:r>
            <a:r>
              <a:rPr lang="en-US" i="1"/>
              <a:t>wounded</a:t>
            </a:r>
            <a:r>
              <a:rPr lang="en-US"/>
              <a:t> human nature, but</a:t>
            </a:r>
          </a:p>
          <a:p>
            <a:r>
              <a:rPr lang="en-US"/>
              <a:t>	through faith and Baptism, total regeneration is accomplished and</a:t>
            </a:r>
          </a:p>
          <a:p>
            <a:r>
              <a:rPr lang="en-US"/>
              <a:t>	men are divinized--given a share of the Divine Life Itself.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Catechism%20Cover"/>
          <p:cNvPicPr>
            <a:picLocks noChangeAspect="1" noChangeArrowheads="1"/>
          </p:cNvPicPr>
          <p:nvPr/>
        </p:nvPicPr>
        <p:blipFill>
          <a:blip r:embed="rId3" cstate="print"/>
          <a:srcRect/>
          <a:stretch>
            <a:fillRect/>
          </a:stretch>
        </p:blipFill>
        <p:spPr bwMode="auto">
          <a:xfrm>
            <a:off x="381000" y="1066800"/>
            <a:ext cx="542925" cy="838200"/>
          </a:xfrm>
          <a:prstGeom prst="rect">
            <a:avLst/>
          </a:prstGeom>
          <a:noFill/>
          <a:ln w="9525">
            <a:noFill/>
            <a:miter lim="800000"/>
            <a:headEnd/>
            <a:tailEnd/>
          </a:ln>
        </p:spPr>
      </p:pic>
      <p:sp>
        <p:nvSpPr>
          <p:cNvPr id="77827" name="Text Box 5"/>
          <p:cNvSpPr txBox="1">
            <a:spLocks noChangeArrowheads="1"/>
          </p:cNvSpPr>
          <p:nvPr/>
        </p:nvSpPr>
        <p:spPr bwMode="auto">
          <a:xfrm>
            <a:off x="288925" y="533400"/>
            <a:ext cx="8796338" cy="6188075"/>
          </a:xfrm>
          <a:prstGeom prst="rect">
            <a:avLst/>
          </a:prstGeom>
          <a:noFill/>
          <a:ln w="9525">
            <a:noFill/>
            <a:miter lim="800000"/>
            <a:headEnd/>
            <a:tailEnd/>
          </a:ln>
        </p:spPr>
        <p:txBody>
          <a:bodyPr wrap="none">
            <a:spAutoFit/>
          </a:bodyPr>
          <a:lstStyle/>
          <a:p>
            <a:r>
              <a:rPr lang="en-US"/>
              <a:t>Catholic Catechism: </a:t>
            </a:r>
          </a:p>
          <a:p>
            <a:r>
              <a:rPr lang="en-US"/>
              <a:t>	</a:t>
            </a:r>
            <a:r>
              <a:rPr lang="en-US" b="1"/>
              <a:t>1263 </a:t>
            </a:r>
            <a:r>
              <a:rPr lang="en-US"/>
              <a:t>By Baptism </a:t>
            </a:r>
            <a:r>
              <a:rPr lang="en-US" b="1" i="1"/>
              <a:t>all sins</a:t>
            </a:r>
            <a:r>
              <a:rPr lang="en-US" b="1"/>
              <a:t> are forgiven</a:t>
            </a:r>
            <a:r>
              <a:rPr lang="en-US"/>
              <a:t>, original sin and all personal </a:t>
            </a:r>
          </a:p>
          <a:p>
            <a:r>
              <a:rPr lang="en-US"/>
              <a:t>	sins, as well as all punishment for sin. In those who have been </a:t>
            </a:r>
          </a:p>
          <a:p>
            <a:r>
              <a:rPr lang="en-US"/>
              <a:t>	reborn nothing remains that would impede their entry into the </a:t>
            </a:r>
          </a:p>
          <a:p>
            <a:r>
              <a:rPr lang="en-US"/>
              <a:t>	Kingdom of God, neither Adam's sin, nor personal sin, nor the </a:t>
            </a:r>
          </a:p>
          <a:p>
            <a:r>
              <a:rPr lang="en-US"/>
              <a:t>	consequences of sin, the gravest of which is separation from God.</a:t>
            </a:r>
          </a:p>
          <a:p>
            <a:r>
              <a:rPr lang="en-US"/>
              <a:t>	</a:t>
            </a:r>
            <a:r>
              <a:rPr lang="en-US" b="1"/>
              <a:t>418 </a:t>
            </a:r>
            <a:r>
              <a:rPr lang="en-US"/>
              <a:t>As a result of original sin, </a:t>
            </a:r>
            <a:r>
              <a:rPr lang="en-US" b="1"/>
              <a:t>human nature is weakened</a:t>
            </a:r>
            <a:r>
              <a:rPr lang="en-US"/>
              <a:t> in its </a:t>
            </a:r>
          </a:p>
          <a:p>
            <a:r>
              <a:rPr lang="en-US"/>
              <a:t>	powers, subject to ignorance, suffering and the domination of death, </a:t>
            </a:r>
          </a:p>
          <a:p>
            <a:r>
              <a:rPr lang="en-US"/>
              <a:t>	and inclined to sin (this inclination is called "concupiscence").</a:t>
            </a:r>
          </a:p>
          <a:p>
            <a:r>
              <a:rPr lang="en-US"/>
              <a:t>	</a:t>
            </a:r>
            <a:r>
              <a:rPr lang="en-US" b="1"/>
              <a:t>1714 </a:t>
            </a:r>
            <a:r>
              <a:rPr lang="en-US"/>
              <a:t>Man, having been </a:t>
            </a:r>
            <a:r>
              <a:rPr lang="en-US" b="1"/>
              <a:t>wounded in his nature</a:t>
            </a:r>
            <a:r>
              <a:rPr lang="en-US"/>
              <a:t> by original sin, is </a:t>
            </a:r>
          </a:p>
          <a:p>
            <a:r>
              <a:rPr lang="en-US"/>
              <a:t>	subject to error and inclined to evil in exercising his freedom.</a:t>
            </a:r>
          </a:p>
          <a:p>
            <a:r>
              <a:rPr lang="en-US"/>
              <a:t>	</a:t>
            </a:r>
            <a:r>
              <a:rPr lang="en-US" b="1"/>
              <a:t>978 </a:t>
            </a:r>
            <a:r>
              <a:rPr lang="en-US"/>
              <a:t>"When we made our first profession of faith while receiving the </a:t>
            </a:r>
          </a:p>
          <a:p>
            <a:r>
              <a:rPr lang="en-US"/>
              <a:t>	holy Baptism that cleansed us, </a:t>
            </a:r>
            <a:r>
              <a:rPr lang="en-US" b="1"/>
              <a:t>the forgiveness we received then </a:t>
            </a:r>
          </a:p>
          <a:p>
            <a:r>
              <a:rPr lang="en-US" b="1"/>
              <a:t>	was so full and complete that there remained in us absolutely </a:t>
            </a:r>
          </a:p>
          <a:p>
            <a:r>
              <a:rPr lang="en-US" b="1"/>
              <a:t>	nothing left to efface, neither original sin nor offenses </a:t>
            </a:r>
          </a:p>
          <a:p>
            <a:r>
              <a:rPr lang="en-US" b="1"/>
              <a:t>	committed by our own will, nor was there left any penalty to </a:t>
            </a:r>
          </a:p>
          <a:p>
            <a:r>
              <a:rPr lang="en-US" b="1"/>
              <a:t>	suffer in order to expiate them</a:t>
            </a:r>
            <a:r>
              <a:rPr lang="en-US"/>
              <a:t>. . . . Yet the grace of Baptism </a:t>
            </a:r>
          </a:p>
          <a:p>
            <a:r>
              <a:rPr lang="en-US"/>
              <a:t>	delivers no one from all the weakness of nature. On the contrary, </a:t>
            </a:r>
          </a:p>
          <a:p>
            <a:r>
              <a:rPr lang="en-US"/>
              <a:t>	we must still combat the movements of concupiscence that never </a:t>
            </a:r>
          </a:p>
          <a:p>
            <a:r>
              <a:rPr lang="en-US"/>
              <a:t>	cease leading us into evil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78851"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78852"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78853"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78854"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78855"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78856"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a:t>Basic</a:t>
            </a:r>
          </a:p>
          <a:p>
            <a:pPr algn="ctr"/>
            <a:r>
              <a:rPr lang="en-US"/>
              <a:t>Humanity</a:t>
            </a:r>
          </a:p>
          <a:p>
            <a:pPr algn="ctr"/>
            <a:r>
              <a:rPr lang="en-US"/>
              <a:t>“Totally corrupt;</a:t>
            </a:r>
          </a:p>
          <a:p>
            <a:pPr algn="ctr"/>
            <a:r>
              <a:rPr lang="en-US"/>
              <a:t>lacks moral free will”</a:t>
            </a:r>
          </a:p>
        </p:txBody>
      </p:sp>
      <p:pic>
        <p:nvPicPr>
          <p:cNvPr id="78857"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78858"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78859"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78860"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lumMod val="75000"/>
            </a:schemeClr>
          </a:solidFill>
          <a:ln w="9525">
            <a:solidFill>
              <a:schemeClr val="tx1"/>
            </a:solidFill>
            <a:round/>
            <a:headEnd/>
            <a:tailEnd/>
          </a:ln>
        </p:spPr>
        <p:txBody>
          <a:bodyPr/>
          <a:lstStyle/>
          <a:p>
            <a:pPr algn="ctr"/>
            <a:endParaRPr lang="en-US"/>
          </a:p>
        </p:txBody>
      </p:sp>
      <p:sp>
        <p:nvSpPr>
          <p:cNvPr id="78861"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78862"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lumMod val="75000"/>
            </a:schemeClr>
          </a:solidFill>
          <a:ln w="9525">
            <a:solidFill>
              <a:schemeClr val="tx1"/>
            </a:solidFill>
            <a:round/>
            <a:headEnd/>
            <a:tailEnd/>
          </a:ln>
        </p:spPr>
        <p:txBody>
          <a:bodyPr/>
          <a:lstStyle/>
          <a:p>
            <a:pPr algn="ctr"/>
            <a:endParaRPr lang="en-US"/>
          </a:p>
        </p:txBody>
      </p:sp>
      <p:sp>
        <p:nvSpPr>
          <p:cNvPr id="78863"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78864"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lumMod val="75000"/>
            </a:schemeClr>
          </a:solidFill>
          <a:ln w="9525">
            <a:solidFill>
              <a:schemeClr val="tx1"/>
            </a:solidFill>
            <a:round/>
            <a:headEnd/>
            <a:tailEnd/>
          </a:ln>
        </p:spPr>
        <p:txBody>
          <a:bodyPr/>
          <a:lstStyle/>
          <a:p>
            <a:pPr algn="ctr"/>
            <a:endParaRPr lang="en-US"/>
          </a:p>
        </p:txBody>
      </p:sp>
      <p:sp>
        <p:nvSpPr>
          <p:cNvPr id="78865"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78866"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solidFill>
          <a:ln w="9525">
            <a:solidFill>
              <a:schemeClr val="tx1"/>
            </a:solidFill>
            <a:round/>
            <a:headEnd/>
            <a:tailEnd/>
          </a:ln>
        </p:spPr>
        <p:txBody>
          <a:bodyPr/>
          <a:lstStyle/>
          <a:p>
            <a:pPr algn="ctr"/>
            <a:endParaRPr lang="en-US"/>
          </a:p>
        </p:txBody>
      </p:sp>
      <p:sp>
        <p:nvSpPr>
          <p:cNvPr id="78867"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78868"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78869"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78870"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78871"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78872"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pic>
        <p:nvPicPr>
          <p:cNvPr id="78873" name="Picture 2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75150" y="1295400"/>
            <a:ext cx="730250" cy="733425"/>
          </a:xfrm>
          <a:prstGeom prst="rect">
            <a:avLst/>
          </a:prstGeom>
          <a:noFill/>
          <a:ln w="9525">
            <a:noFill/>
            <a:miter lim="800000"/>
            <a:headEnd/>
            <a:tailEnd/>
          </a:ln>
        </p:spPr>
      </p:pic>
      <p:pic>
        <p:nvPicPr>
          <p:cNvPr id="78874" name="Picture 2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990600"/>
            <a:ext cx="730250" cy="733425"/>
          </a:xfrm>
          <a:prstGeom prst="rect">
            <a:avLst/>
          </a:prstGeom>
          <a:noFill/>
          <a:ln w="9525">
            <a:noFill/>
            <a:miter lim="800000"/>
            <a:headEnd/>
            <a:tailEnd/>
          </a:ln>
        </p:spPr>
      </p:pic>
      <p:pic>
        <p:nvPicPr>
          <p:cNvPr id="78875" name="Picture 27"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18150" y="1143000"/>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manhead 8"/>
          <p:cNvPicPr>
            <a:picLocks noChangeAspect="1" noChangeArrowheads="1"/>
          </p:cNvPicPr>
          <p:nvPr/>
        </p:nvPicPr>
        <p:blipFill>
          <a:blip r:embed="rId3" cstate="print"/>
          <a:srcRect/>
          <a:stretch>
            <a:fillRect/>
          </a:stretch>
        </p:blipFill>
        <p:spPr bwMode="auto">
          <a:xfrm>
            <a:off x="381000" y="546100"/>
            <a:ext cx="685800" cy="673100"/>
          </a:xfrm>
          <a:prstGeom prst="rect">
            <a:avLst/>
          </a:prstGeom>
          <a:noFill/>
          <a:ln w="9525">
            <a:noFill/>
            <a:miter lim="800000"/>
            <a:headEnd/>
            <a:tailEnd/>
          </a:ln>
        </p:spPr>
      </p:pic>
      <p:pic>
        <p:nvPicPr>
          <p:cNvPr id="79875" name="Picture 4" descr="bible">
            <a:hlinkClick r:id="rId4"/>
          </p:cNvPr>
          <p:cNvPicPr>
            <a:picLocks noChangeAspect="1" noChangeArrowheads="1"/>
          </p:cNvPicPr>
          <p:nvPr/>
        </p:nvPicPr>
        <p:blipFill>
          <a:blip r:embed="rId5" cstate="print"/>
          <a:srcRect/>
          <a:stretch>
            <a:fillRect/>
          </a:stretch>
        </p:blipFill>
        <p:spPr bwMode="auto">
          <a:xfrm>
            <a:off x="381000" y="1638300"/>
            <a:ext cx="762000" cy="495300"/>
          </a:xfrm>
          <a:prstGeom prst="rect">
            <a:avLst/>
          </a:prstGeom>
          <a:noFill/>
          <a:ln w="9525">
            <a:noFill/>
            <a:miter lim="800000"/>
            <a:headEnd/>
            <a:tailEnd/>
          </a:ln>
        </p:spPr>
      </p:pic>
      <p:pic>
        <p:nvPicPr>
          <p:cNvPr id="79876" name="Picture 5" descr="st peters"/>
          <p:cNvPicPr>
            <a:picLocks noChangeAspect="1" noChangeArrowheads="1"/>
          </p:cNvPicPr>
          <p:nvPr/>
        </p:nvPicPr>
        <p:blipFill>
          <a:blip r:embed="rId6" cstate="print"/>
          <a:srcRect/>
          <a:stretch>
            <a:fillRect/>
          </a:stretch>
        </p:blipFill>
        <p:spPr bwMode="auto">
          <a:xfrm>
            <a:off x="228600" y="3505200"/>
            <a:ext cx="844550" cy="914400"/>
          </a:xfrm>
          <a:prstGeom prst="rect">
            <a:avLst/>
          </a:prstGeom>
          <a:noFill/>
          <a:ln w="9525">
            <a:noFill/>
            <a:miter lim="800000"/>
            <a:headEnd/>
            <a:tailEnd/>
          </a:ln>
        </p:spPr>
      </p:pic>
      <p:pic>
        <p:nvPicPr>
          <p:cNvPr id="79877" name="Picture 6" descr="ald50tp">
            <a:hlinkClick r:id="rId7"/>
          </p:cNvPr>
          <p:cNvPicPr>
            <a:picLocks noChangeAspect="1" noChangeArrowheads="1"/>
          </p:cNvPicPr>
          <p:nvPr/>
        </p:nvPicPr>
        <p:blipFill>
          <a:blip r:embed="rId8" cstate="print"/>
          <a:srcRect/>
          <a:stretch>
            <a:fillRect/>
          </a:stretch>
        </p:blipFill>
        <p:spPr bwMode="auto">
          <a:xfrm>
            <a:off x="381000" y="5029200"/>
            <a:ext cx="533400" cy="762000"/>
          </a:xfrm>
          <a:prstGeom prst="rect">
            <a:avLst/>
          </a:prstGeom>
          <a:noFill/>
          <a:ln w="9525">
            <a:noFill/>
            <a:miter lim="800000"/>
            <a:headEnd/>
            <a:tailEnd/>
          </a:ln>
        </p:spPr>
      </p:pic>
      <p:sp>
        <p:nvSpPr>
          <p:cNvPr id="79878" name="Text Box 7"/>
          <p:cNvSpPr txBox="1">
            <a:spLocks noChangeArrowheads="1"/>
          </p:cNvSpPr>
          <p:nvPr/>
        </p:nvSpPr>
        <p:spPr bwMode="auto">
          <a:xfrm>
            <a:off x="381000" y="136525"/>
            <a:ext cx="7900988" cy="1006475"/>
          </a:xfrm>
          <a:prstGeom prst="rect">
            <a:avLst/>
          </a:prstGeom>
          <a:noFill/>
          <a:ln w="9525">
            <a:noFill/>
            <a:miter lim="800000"/>
            <a:headEnd/>
            <a:tailEnd/>
          </a:ln>
        </p:spPr>
        <p:txBody>
          <a:bodyPr wrap="none">
            <a:spAutoFit/>
          </a:bodyPr>
          <a:lstStyle/>
          <a:p>
            <a:r>
              <a:rPr lang="en-US"/>
              <a:t>Luther’s teaching: sanctification is separated from justification; in his</a:t>
            </a:r>
          </a:p>
          <a:p>
            <a:r>
              <a:rPr lang="en-US"/>
              <a:t>	</a:t>
            </a:r>
            <a:r>
              <a:rPr lang="en-US" i="1"/>
              <a:t>Augsburg Confession</a:t>
            </a:r>
            <a:r>
              <a:rPr lang="en-US"/>
              <a:t> the Holy Spirit is not specified a role in</a:t>
            </a:r>
          </a:p>
          <a:p>
            <a:r>
              <a:rPr lang="en-US"/>
              <a:t>	justification, only sanctification.</a:t>
            </a:r>
          </a:p>
        </p:txBody>
      </p:sp>
      <p:sp>
        <p:nvSpPr>
          <p:cNvPr id="79879" name="Text Box 8"/>
          <p:cNvSpPr txBox="1">
            <a:spLocks noChangeArrowheads="1"/>
          </p:cNvSpPr>
          <p:nvPr/>
        </p:nvSpPr>
        <p:spPr bwMode="auto">
          <a:xfrm>
            <a:off x="365125" y="1230313"/>
            <a:ext cx="8656638" cy="1616075"/>
          </a:xfrm>
          <a:prstGeom prst="rect">
            <a:avLst/>
          </a:prstGeom>
          <a:noFill/>
          <a:ln w="9525">
            <a:noFill/>
            <a:miter lim="800000"/>
            <a:headEnd/>
            <a:tailEnd/>
          </a:ln>
        </p:spPr>
        <p:txBody>
          <a:bodyPr wrap="none">
            <a:spAutoFit/>
          </a:bodyPr>
          <a:lstStyle/>
          <a:p>
            <a:r>
              <a:rPr lang="en-US"/>
              <a:t>Biblical argument: </a:t>
            </a:r>
          </a:p>
          <a:p>
            <a:r>
              <a:rPr lang="en-US"/>
              <a:t>	</a:t>
            </a:r>
            <a:r>
              <a:rPr lang="en-US" b="1"/>
              <a:t>1 Corinthians 6:11</a:t>
            </a:r>
            <a:r>
              <a:rPr lang="en-US"/>
              <a:t> That is what some of you used to be; but now </a:t>
            </a:r>
          </a:p>
          <a:p>
            <a:r>
              <a:rPr lang="en-US"/>
              <a:t>	you have had yourselves washed, </a:t>
            </a:r>
            <a:r>
              <a:rPr lang="en-US" b="1">
                <a:solidFill>
                  <a:schemeClr val="accent2"/>
                </a:solidFill>
              </a:rPr>
              <a:t>you were sanctified, you were </a:t>
            </a:r>
          </a:p>
          <a:p>
            <a:r>
              <a:rPr lang="en-US" b="1">
                <a:solidFill>
                  <a:schemeClr val="accent2"/>
                </a:solidFill>
              </a:rPr>
              <a:t>	justified</a:t>
            </a:r>
            <a:r>
              <a:rPr lang="en-US"/>
              <a:t> in the name of the Lord Jesus Christ and in the Spirit of </a:t>
            </a:r>
          </a:p>
          <a:p>
            <a:r>
              <a:rPr lang="en-US"/>
              <a:t>	our God.</a:t>
            </a:r>
          </a:p>
        </p:txBody>
      </p:sp>
      <p:sp>
        <p:nvSpPr>
          <p:cNvPr id="79880" name="Text Box 9"/>
          <p:cNvSpPr txBox="1">
            <a:spLocks noChangeArrowheads="1"/>
          </p:cNvSpPr>
          <p:nvPr/>
        </p:nvSpPr>
        <p:spPr bwMode="auto">
          <a:xfrm>
            <a:off x="288925" y="3032125"/>
            <a:ext cx="8575675" cy="1311275"/>
          </a:xfrm>
          <a:prstGeom prst="rect">
            <a:avLst/>
          </a:prstGeom>
          <a:noFill/>
          <a:ln w="9525">
            <a:noFill/>
            <a:miter lim="800000"/>
            <a:headEnd/>
            <a:tailEnd/>
          </a:ln>
        </p:spPr>
        <p:txBody>
          <a:bodyPr wrap="none">
            <a:spAutoFit/>
          </a:bodyPr>
          <a:lstStyle/>
          <a:p>
            <a:r>
              <a:rPr lang="en-US"/>
              <a:t>Church’s teaching: the Church has consistently understood and taught that</a:t>
            </a:r>
          </a:p>
          <a:p>
            <a:r>
              <a:rPr lang="en-US"/>
              <a:t>	justification and sanctification are a single reality by which the</a:t>
            </a:r>
          </a:p>
          <a:p>
            <a:r>
              <a:rPr lang="en-US"/>
              <a:t>	sinner is at once made righteous and in that righteousness </a:t>
            </a:r>
          </a:p>
          <a:p>
            <a:r>
              <a:rPr lang="en-US"/>
              <a:t>	receives sanctifying grace the holy of the divine life itself.</a:t>
            </a:r>
          </a:p>
        </p:txBody>
      </p:sp>
      <p:sp>
        <p:nvSpPr>
          <p:cNvPr id="79881" name="Text Box 10"/>
          <p:cNvSpPr txBox="1">
            <a:spLocks noChangeArrowheads="1"/>
          </p:cNvSpPr>
          <p:nvPr/>
        </p:nvSpPr>
        <p:spPr bwMode="auto">
          <a:xfrm>
            <a:off x="288925" y="4495800"/>
            <a:ext cx="8529638" cy="2225675"/>
          </a:xfrm>
          <a:prstGeom prst="rect">
            <a:avLst/>
          </a:prstGeom>
          <a:noFill/>
          <a:ln w="9525">
            <a:noFill/>
            <a:miter lim="800000"/>
            <a:headEnd/>
            <a:tailEnd/>
          </a:ln>
        </p:spPr>
        <p:txBody>
          <a:bodyPr wrap="none">
            <a:spAutoFit/>
          </a:bodyPr>
          <a:lstStyle/>
          <a:p>
            <a:r>
              <a:rPr lang="en-US"/>
              <a:t>Council of Trent’s teaching: </a:t>
            </a:r>
          </a:p>
          <a:p>
            <a:r>
              <a:rPr lang="en-US"/>
              <a:t>	</a:t>
            </a:r>
            <a:r>
              <a:rPr lang="en-US" b="1"/>
              <a:t>Chapter Seven</a:t>
            </a:r>
            <a:r>
              <a:rPr lang="en-US"/>
              <a:t> This disposition, or preparation, </a:t>
            </a:r>
          </a:p>
          <a:p>
            <a:r>
              <a:rPr lang="en-US"/>
              <a:t>	is followed by Justification itself, which is not remission of sins</a:t>
            </a:r>
          </a:p>
          <a:p>
            <a:r>
              <a:rPr lang="en-US"/>
              <a:t>	merely, but also the sanctification and renewal of the inward man, </a:t>
            </a:r>
          </a:p>
          <a:p>
            <a:r>
              <a:rPr lang="en-US"/>
              <a:t>	through the voluntary reception of the grace, and of the gifts, </a:t>
            </a:r>
          </a:p>
          <a:p>
            <a:r>
              <a:rPr lang="en-US"/>
              <a:t>	whereby man of unjust becomes just, and of an enemy a friend, </a:t>
            </a:r>
          </a:p>
          <a:p>
            <a:r>
              <a:rPr lang="en-US"/>
              <a:t>	that so he may be an heir according to hope of life everlasting.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Catechism%20Cover"/>
          <p:cNvPicPr>
            <a:picLocks noChangeAspect="1" noChangeArrowheads="1"/>
          </p:cNvPicPr>
          <p:nvPr/>
        </p:nvPicPr>
        <p:blipFill>
          <a:blip r:embed="rId3" cstate="print"/>
          <a:srcRect/>
          <a:stretch>
            <a:fillRect/>
          </a:stretch>
        </p:blipFill>
        <p:spPr bwMode="auto">
          <a:xfrm>
            <a:off x="381000" y="914400"/>
            <a:ext cx="542925" cy="838200"/>
          </a:xfrm>
          <a:prstGeom prst="rect">
            <a:avLst/>
          </a:prstGeom>
          <a:noFill/>
          <a:ln w="9525">
            <a:noFill/>
            <a:miter lim="800000"/>
            <a:headEnd/>
            <a:tailEnd/>
          </a:ln>
        </p:spPr>
      </p:pic>
      <p:sp>
        <p:nvSpPr>
          <p:cNvPr id="80899" name="Text Box 5"/>
          <p:cNvSpPr txBox="1">
            <a:spLocks noChangeArrowheads="1"/>
          </p:cNvSpPr>
          <p:nvPr/>
        </p:nvSpPr>
        <p:spPr bwMode="auto">
          <a:xfrm>
            <a:off x="288925" y="381000"/>
            <a:ext cx="8669338" cy="4054475"/>
          </a:xfrm>
          <a:prstGeom prst="rect">
            <a:avLst/>
          </a:prstGeom>
          <a:noFill/>
          <a:ln w="9525">
            <a:noFill/>
            <a:miter lim="800000"/>
            <a:headEnd/>
            <a:tailEnd/>
          </a:ln>
        </p:spPr>
        <p:txBody>
          <a:bodyPr wrap="none">
            <a:spAutoFit/>
          </a:bodyPr>
          <a:lstStyle/>
          <a:p>
            <a:r>
              <a:rPr lang="en-US"/>
              <a:t>Catholic Catechism: </a:t>
            </a:r>
          </a:p>
          <a:p>
            <a:r>
              <a:rPr lang="en-US"/>
              <a:t>	</a:t>
            </a:r>
            <a:r>
              <a:rPr lang="en-US" b="1"/>
              <a:t>2019 </a:t>
            </a:r>
            <a:r>
              <a:rPr lang="en-US"/>
              <a:t>Justification includes the remission of sins, sanctification, </a:t>
            </a:r>
          </a:p>
          <a:p>
            <a:r>
              <a:rPr lang="en-US"/>
              <a:t>	and the renewal of the inner man.</a:t>
            </a:r>
            <a:br>
              <a:rPr lang="en-US"/>
            </a:br>
            <a:r>
              <a:rPr lang="en-US"/>
              <a:t>	</a:t>
            </a:r>
            <a:r>
              <a:rPr lang="en-US" b="1"/>
              <a:t>1995 </a:t>
            </a:r>
            <a:r>
              <a:rPr lang="en-US"/>
              <a:t>The Holy Spirit is the master of the interior life. By giving </a:t>
            </a:r>
          </a:p>
          <a:p>
            <a:r>
              <a:rPr lang="en-US"/>
              <a:t>	birth to the "inner man," justification entails the </a:t>
            </a:r>
            <a:r>
              <a:rPr lang="en-US" i="1"/>
              <a:t>sanctification </a:t>
            </a:r>
            <a:r>
              <a:rPr lang="en-US"/>
              <a:t>of </a:t>
            </a:r>
          </a:p>
          <a:p>
            <a:r>
              <a:rPr lang="en-US"/>
              <a:t>	his whole being: Just as you once yielded your members to </a:t>
            </a:r>
          </a:p>
          <a:p>
            <a:r>
              <a:rPr lang="en-US"/>
              <a:t>	impurity and to greater and greater iniquity, so now yield your </a:t>
            </a:r>
          </a:p>
          <a:p>
            <a:r>
              <a:rPr lang="en-US"/>
              <a:t>	members to righteousness for sanctification. . . . But now that you </a:t>
            </a:r>
          </a:p>
          <a:p>
            <a:r>
              <a:rPr lang="en-US"/>
              <a:t>	have been set free from sin and have become slaves of God, </a:t>
            </a:r>
          </a:p>
          <a:p>
            <a:r>
              <a:rPr lang="en-US"/>
              <a:t>	the return you get is sanctification and its end, eternal life (Romans </a:t>
            </a:r>
          </a:p>
          <a:p>
            <a:r>
              <a:rPr lang="en-US"/>
              <a:t>	6:19,22). </a:t>
            </a:r>
          </a:p>
          <a:p>
            <a:pPr lvl="1"/>
            <a:endParaRPr lang="en-US"/>
          </a:p>
          <a:p>
            <a:r>
              <a:rPr lang="en-US"/>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81923"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81924"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81925"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81926"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27"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81928"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a:t>Basic</a:t>
            </a:r>
          </a:p>
          <a:p>
            <a:pPr algn="ctr"/>
            <a:r>
              <a:rPr lang="en-US"/>
              <a:t>Humanity</a:t>
            </a:r>
          </a:p>
          <a:p>
            <a:pPr algn="ctr"/>
            <a:r>
              <a:rPr lang="en-US"/>
              <a:t>“Totally corrupt;</a:t>
            </a:r>
          </a:p>
          <a:p>
            <a:pPr algn="ctr"/>
            <a:r>
              <a:rPr lang="en-US"/>
              <a:t>lacks moral free will”</a:t>
            </a:r>
          </a:p>
        </p:txBody>
      </p:sp>
      <p:pic>
        <p:nvPicPr>
          <p:cNvPr id="81929"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81930"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81931"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81932"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lumMod val="75000"/>
            </a:schemeClr>
          </a:solidFill>
          <a:ln w="9525">
            <a:solidFill>
              <a:schemeClr val="tx1"/>
            </a:solidFill>
            <a:round/>
            <a:headEnd/>
            <a:tailEnd/>
          </a:ln>
        </p:spPr>
        <p:txBody>
          <a:bodyPr/>
          <a:lstStyle/>
          <a:p>
            <a:pPr algn="ctr"/>
            <a:endParaRPr lang="en-US"/>
          </a:p>
        </p:txBody>
      </p:sp>
      <p:sp>
        <p:nvSpPr>
          <p:cNvPr id="81933"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81934"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lumMod val="75000"/>
            </a:schemeClr>
          </a:solidFill>
          <a:ln w="9525">
            <a:solidFill>
              <a:schemeClr val="tx1"/>
            </a:solidFill>
            <a:round/>
            <a:headEnd/>
            <a:tailEnd/>
          </a:ln>
        </p:spPr>
        <p:txBody>
          <a:bodyPr/>
          <a:lstStyle/>
          <a:p>
            <a:pPr algn="ctr"/>
            <a:endParaRPr lang="en-US"/>
          </a:p>
        </p:txBody>
      </p:sp>
      <p:sp>
        <p:nvSpPr>
          <p:cNvPr id="81935"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81936"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lumMod val="75000"/>
            </a:schemeClr>
          </a:solidFill>
          <a:ln w="9525">
            <a:solidFill>
              <a:schemeClr val="tx1"/>
            </a:solidFill>
            <a:round/>
            <a:headEnd/>
            <a:tailEnd/>
          </a:ln>
        </p:spPr>
        <p:txBody>
          <a:bodyPr/>
          <a:lstStyle/>
          <a:p>
            <a:pPr algn="ctr"/>
            <a:endParaRPr lang="en-US"/>
          </a:p>
        </p:txBody>
      </p:sp>
      <p:sp>
        <p:nvSpPr>
          <p:cNvPr id="81937"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81938"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lumMod val="75000"/>
            </a:schemeClr>
          </a:solidFill>
          <a:ln w="9525">
            <a:solidFill>
              <a:schemeClr val="tx1"/>
            </a:solidFill>
            <a:round/>
            <a:headEnd/>
            <a:tailEnd/>
          </a:ln>
        </p:spPr>
        <p:txBody>
          <a:bodyPr/>
          <a:lstStyle/>
          <a:p>
            <a:pPr algn="ctr"/>
            <a:endParaRPr lang="en-US"/>
          </a:p>
        </p:txBody>
      </p:sp>
      <p:sp>
        <p:nvSpPr>
          <p:cNvPr id="81939"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81940"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solidFill>
          <a:ln w="9525">
            <a:solidFill>
              <a:schemeClr val="tx1"/>
            </a:solidFill>
            <a:round/>
            <a:headEnd/>
            <a:tailEnd/>
          </a:ln>
        </p:spPr>
        <p:txBody>
          <a:bodyPr/>
          <a:lstStyle/>
          <a:p>
            <a:pPr algn="ctr"/>
            <a:endParaRPr lang="en-US"/>
          </a:p>
        </p:txBody>
      </p:sp>
      <p:sp>
        <p:nvSpPr>
          <p:cNvPr id="81941"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81942"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81943"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81944"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pic>
        <p:nvPicPr>
          <p:cNvPr id="81945" name="Picture 2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75150" y="1295400"/>
            <a:ext cx="730250" cy="733425"/>
          </a:xfrm>
          <a:prstGeom prst="rect">
            <a:avLst/>
          </a:prstGeom>
          <a:noFill/>
          <a:ln w="9525">
            <a:noFill/>
            <a:miter lim="800000"/>
            <a:headEnd/>
            <a:tailEnd/>
          </a:ln>
        </p:spPr>
      </p:pic>
      <p:pic>
        <p:nvPicPr>
          <p:cNvPr id="81946" name="Picture 2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990600"/>
            <a:ext cx="730250" cy="733425"/>
          </a:xfrm>
          <a:prstGeom prst="rect">
            <a:avLst/>
          </a:prstGeom>
          <a:noFill/>
          <a:ln w="9525">
            <a:noFill/>
            <a:miter lim="800000"/>
            <a:headEnd/>
            <a:tailEnd/>
          </a:ln>
        </p:spPr>
      </p:pic>
      <p:pic>
        <p:nvPicPr>
          <p:cNvPr id="81947" name="Picture 27"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18150" y="1143000"/>
            <a:ext cx="730250" cy="733425"/>
          </a:xfrm>
          <a:prstGeom prst="rect">
            <a:avLst/>
          </a:prstGeom>
          <a:noFill/>
          <a:ln w="9525">
            <a:noFill/>
            <a:miter lim="800000"/>
            <a:headEnd/>
            <a:tailEnd/>
          </a:ln>
        </p:spPr>
      </p:pic>
      <p:pic>
        <p:nvPicPr>
          <p:cNvPr id="81948" name="Picture 2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51550" y="2162175"/>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manhead 8"/>
          <p:cNvPicPr>
            <a:picLocks noChangeAspect="1" noChangeArrowheads="1"/>
          </p:cNvPicPr>
          <p:nvPr/>
        </p:nvPicPr>
        <p:blipFill>
          <a:blip r:embed="rId3" cstate="print"/>
          <a:srcRect/>
          <a:stretch>
            <a:fillRect/>
          </a:stretch>
        </p:blipFill>
        <p:spPr bwMode="auto">
          <a:xfrm>
            <a:off x="381000" y="546100"/>
            <a:ext cx="685800" cy="673100"/>
          </a:xfrm>
          <a:prstGeom prst="rect">
            <a:avLst/>
          </a:prstGeom>
          <a:noFill/>
          <a:ln w="9525">
            <a:noFill/>
            <a:miter lim="800000"/>
            <a:headEnd/>
            <a:tailEnd/>
          </a:ln>
        </p:spPr>
      </p:pic>
      <p:pic>
        <p:nvPicPr>
          <p:cNvPr id="82947" name="Picture 3" descr="bible">
            <a:hlinkClick r:id="rId4"/>
          </p:cNvPr>
          <p:cNvPicPr>
            <a:picLocks noChangeAspect="1" noChangeArrowheads="1"/>
          </p:cNvPicPr>
          <p:nvPr/>
        </p:nvPicPr>
        <p:blipFill>
          <a:blip r:embed="rId5" cstate="print"/>
          <a:srcRect/>
          <a:stretch>
            <a:fillRect/>
          </a:stretch>
        </p:blipFill>
        <p:spPr bwMode="auto">
          <a:xfrm>
            <a:off x="381000" y="3276600"/>
            <a:ext cx="762000" cy="495300"/>
          </a:xfrm>
          <a:prstGeom prst="rect">
            <a:avLst/>
          </a:prstGeom>
          <a:noFill/>
          <a:ln w="9525">
            <a:noFill/>
            <a:miter lim="800000"/>
            <a:headEnd/>
            <a:tailEnd/>
          </a:ln>
        </p:spPr>
      </p:pic>
      <p:pic>
        <p:nvPicPr>
          <p:cNvPr id="82948" name="Picture 4" descr="st peters"/>
          <p:cNvPicPr>
            <a:picLocks noChangeAspect="1" noChangeArrowheads="1"/>
          </p:cNvPicPr>
          <p:nvPr/>
        </p:nvPicPr>
        <p:blipFill>
          <a:blip r:embed="rId6" cstate="print"/>
          <a:srcRect/>
          <a:stretch>
            <a:fillRect/>
          </a:stretch>
        </p:blipFill>
        <p:spPr bwMode="auto">
          <a:xfrm>
            <a:off x="228600" y="5638800"/>
            <a:ext cx="844550" cy="914400"/>
          </a:xfrm>
          <a:prstGeom prst="rect">
            <a:avLst/>
          </a:prstGeom>
          <a:noFill/>
          <a:ln w="9525">
            <a:noFill/>
            <a:miter lim="800000"/>
            <a:headEnd/>
            <a:tailEnd/>
          </a:ln>
        </p:spPr>
      </p:pic>
      <p:sp>
        <p:nvSpPr>
          <p:cNvPr id="82949" name="Text Box 5"/>
          <p:cNvSpPr txBox="1">
            <a:spLocks noChangeArrowheads="1"/>
          </p:cNvSpPr>
          <p:nvPr/>
        </p:nvSpPr>
        <p:spPr bwMode="auto">
          <a:xfrm>
            <a:off x="381000" y="136525"/>
            <a:ext cx="8559800" cy="2530475"/>
          </a:xfrm>
          <a:prstGeom prst="rect">
            <a:avLst/>
          </a:prstGeom>
          <a:noFill/>
          <a:ln w="9525">
            <a:noFill/>
            <a:miter lim="800000"/>
            <a:headEnd/>
            <a:tailEnd/>
          </a:ln>
        </p:spPr>
        <p:txBody>
          <a:bodyPr wrap="none">
            <a:spAutoFit/>
          </a:bodyPr>
          <a:lstStyle/>
          <a:p>
            <a:r>
              <a:rPr lang="en-US"/>
              <a:t>Luther’s teaching: Baptism is nothing else than the Word of God in the </a:t>
            </a:r>
          </a:p>
          <a:p>
            <a:r>
              <a:rPr lang="en-US"/>
              <a:t>	water, commanded by His institution, or, as Paul says, a washing</a:t>
            </a:r>
          </a:p>
          <a:p>
            <a:r>
              <a:rPr lang="en-US"/>
              <a:t>	in the Word; . . .  we do not hold . . . that God has imparted to </a:t>
            </a:r>
          </a:p>
          <a:p>
            <a:r>
              <a:rPr lang="en-US"/>
              <a:t>	the water a spiritual power, which through the water washes away </a:t>
            </a:r>
          </a:p>
          <a:p>
            <a:r>
              <a:rPr lang="en-US"/>
              <a:t>	sin. Nor [do we agree] that, by the assistance of the divine will, </a:t>
            </a:r>
          </a:p>
          <a:p>
            <a:r>
              <a:rPr lang="en-US"/>
              <a:t>	Baptism washes away sins, and that this ablution occurs only </a:t>
            </a:r>
          </a:p>
          <a:p>
            <a:r>
              <a:rPr lang="en-US"/>
              <a:t>	through the will of God, and by no means through the Word or </a:t>
            </a:r>
          </a:p>
          <a:p>
            <a:r>
              <a:rPr lang="en-US"/>
              <a:t>	water. </a:t>
            </a:r>
            <a:r>
              <a:rPr lang="en-US" i="1"/>
              <a:t>The Smalcald Articles 1537</a:t>
            </a:r>
          </a:p>
        </p:txBody>
      </p:sp>
      <p:sp>
        <p:nvSpPr>
          <p:cNvPr id="82950" name="Text Box 6"/>
          <p:cNvSpPr txBox="1">
            <a:spLocks noChangeArrowheads="1"/>
          </p:cNvSpPr>
          <p:nvPr/>
        </p:nvSpPr>
        <p:spPr bwMode="auto">
          <a:xfrm>
            <a:off x="365125" y="2743200"/>
            <a:ext cx="8629650" cy="1920875"/>
          </a:xfrm>
          <a:prstGeom prst="rect">
            <a:avLst/>
          </a:prstGeom>
          <a:noFill/>
          <a:ln w="9525">
            <a:noFill/>
            <a:miter lim="800000"/>
            <a:headEnd/>
            <a:tailEnd/>
          </a:ln>
        </p:spPr>
        <p:txBody>
          <a:bodyPr wrap="none">
            <a:spAutoFit/>
          </a:bodyPr>
          <a:lstStyle/>
          <a:p>
            <a:r>
              <a:rPr lang="en-US"/>
              <a:t>Biblical argument: </a:t>
            </a:r>
          </a:p>
          <a:p>
            <a:r>
              <a:rPr lang="en-US"/>
              <a:t>	</a:t>
            </a:r>
            <a:r>
              <a:rPr lang="en-US" b="1"/>
              <a:t>John 3:5</a:t>
            </a:r>
            <a:r>
              <a:rPr lang="en-US"/>
              <a:t> Jesus answered, "Amen, amen, I say to you, no one can </a:t>
            </a:r>
          </a:p>
          <a:p>
            <a:r>
              <a:rPr lang="en-US"/>
              <a:t>	enter the kingdom of God without being born of water and Spirit. </a:t>
            </a:r>
          </a:p>
          <a:p>
            <a:r>
              <a:rPr lang="en-US"/>
              <a:t>	</a:t>
            </a:r>
            <a:r>
              <a:rPr lang="en-US" b="1"/>
              <a:t>Acts 8:36</a:t>
            </a:r>
            <a:r>
              <a:rPr lang="en-US"/>
              <a:t>  As they (the eunuch and Philip) traveled along the road </a:t>
            </a:r>
          </a:p>
          <a:p>
            <a:r>
              <a:rPr lang="en-US"/>
              <a:t>	they came to some water, and the eunuch said, "Look, there is </a:t>
            </a:r>
          </a:p>
          <a:p>
            <a:r>
              <a:rPr lang="en-US"/>
              <a:t>	water. What is to prevent my being baptized?"</a:t>
            </a:r>
          </a:p>
        </p:txBody>
      </p:sp>
      <p:sp>
        <p:nvSpPr>
          <p:cNvPr id="82951" name="Text Box 7"/>
          <p:cNvSpPr txBox="1">
            <a:spLocks noChangeArrowheads="1"/>
          </p:cNvSpPr>
          <p:nvPr/>
        </p:nvSpPr>
        <p:spPr bwMode="auto">
          <a:xfrm>
            <a:off x="288925" y="5165725"/>
            <a:ext cx="8280400" cy="1311275"/>
          </a:xfrm>
          <a:prstGeom prst="rect">
            <a:avLst/>
          </a:prstGeom>
          <a:noFill/>
          <a:ln w="9525">
            <a:noFill/>
            <a:miter lim="800000"/>
            <a:headEnd/>
            <a:tailEnd/>
          </a:ln>
        </p:spPr>
        <p:txBody>
          <a:bodyPr wrap="none">
            <a:spAutoFit/>
          </a:bodyPr>
          <a:lstStyle/>
          <a:p>
            <a:r>
              <a:rPr lang="en-US"/>
              <a:t>Church’s teaching: drawing on Sacred Scripture and the earliest of post-</a:t>
            </a:r>
          </a:p>
          <a:p>
            <a:r>
              <a:rPr lang="en-US"/>
              <a:t>	apostolic Tradition, the </a:t>
            </a:r>
            <a:r>
              <a:rPr lang="en-US" i="1"/>
              <a:t>Didache</a:t>
            </a:r>
            <a:r>
              <a:rPr lang="en-US"/>
              <a:t>, has always strictly prescribed </a:t>
            </a:r>
          </a:p>
          <a:p>
            <a:r>
              <a:rPr lang="en-US"/>
              <a:t>	living or flowing water as the proper mater for the sacrament of </a:t>
            </a:r>
          </a:p>
          <a:p>
            <a:r>
              <a:rPr lang="en-US"/>
              <a:t>	Baptism.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atechism%20Cover"/>
          <p:cNvPicPr>
            <a:picLocks noChangeAspect="1" noChangeArrowheads="1"/>
          </p:cNvPicPr>
          <p:nvPr/>
        </p:nvPicPr>
        <p:blipFill>
          <a:blip r:embed="rId3" cstate="print"/>
          <a:srcRect/>
          <a:stretch>
            <a:fillRect/>
          </a:stretch>
        </p:blipFill>
        <p:spPr bwMode="auto">
          <a:xfrm>
            <a:off x="381000" y="3352800"/>
            <a:ext cx="542925" cy="838200"/>
          </a:xfrm>
          <a:prstGeom prst="rect">
            <a:avLst/>
          </a:prstGeom>
          <a:noFill/>
          <a:ln w="9525">
            <a:noFill/>
            <a:miter lim="800000"/>
            <a:headEnd/>
            <a:tailEnd/>
          </a:ln>
        </p:spPr>
      </p:pic>
      <p:sp>
        <p:nvSpPr>
          <p:cNvPr id="83971" name="Text Box 3"/>
          <p:cNvSpPr txBox="1">
            <a:spLocks noChangeArrowheads="1"/>
          </p:cNvSpPr>
          <p:nvPr/>
        </p:nvSpPr>
        <p:spPr bwMode="auto">
          <a:xfrm>
            <a:off x="288925" y="2743200"/>
            <a:ext cx="8704263" cy="4054475"/>
          </a:xfrm>
          <a:prstGeom prst="rect">
            <a:avLst/>
          </a:prstGeom>
          <a:noFill/>
          <a:ln w="9525">
            <a:noFill/>
            <a:miter lim="800000"/>
            <a:headEnd/>
            <a:tailEnd/>
          </a:ln>
        </p:spPr>
        <p:txBody>
          <a:bodyPr wrap="none">
            <a:spAutoFit/>
          </a:bodyPr>
          <a:lstStyle/>
          <a:p>
            <a:r>
              <a:rPr lang="en-US"/>
              <a:t>Catholic Catechism: </a:t>
            </a:r>
          </a:p>
          <a:p>
            <a:r>
              <a:rPr lang="en-US"/>
              <a:t>	</a:t>
            </a:r>
            <a:r>
              <a:rPr lang="en-US" b="1"/>
              <a:t>1278 </a:t>
            </a:r>
            <a:r>
              <a:rPr lang="en-US"/>
              <a:t>The essential rite of Baptism consists in immersing the </a:t>
            </a:r>
          </a:p>
          <a:p>
            <a:r>
              <a:rPr lang="en-US"/>
              <a:t>	candidate in water or pouring water on his head, while pronouncing </a:t>
            </a:r>
          </a:p>
          <a:p>
            <a:r>
              <a:rPr lang="en-US"/>
              <a:t>	the invocation of the Most Holy Trinity: the Father, the Son, and </a:t>
            </a:r>
          </a:p>
          <a:p>
            <a:r>
              <a:rPr lang="en-US"/>
              <a:t>	the Holy Spirit.</a:t>
            </a:r>
          </a:p>
          <a:p>
            <a:r>
              <a:rPr lang="en-US"/>
              <a:t>	</a:t>
            </a:r>
            <a:r>
              <a:rPr lang="en-US" b="1"/>
              <a:t>1219 </a:t>
            </a:r>
            <a:r>
              <a:rPr lang="en-US"/>
              <a:t>The Church has seen in Noah's ark a prefiguring of salvation </a:t>
            </a:r>
          </a:p>
          <a:p>
            <a:r>
              <a:rPr lang="en-US"/>
              <a:t>	by Baptism, for by it "a few, that is, eight persons, were saved </a:t>
            </a:r>
          </a:p>
          <a:p>
            <a:r>
              <a:rPr lang="en-US"/>
              <a:t>	through water": “The waters of the great flood you made a sign of </a:t>
            </a:r>
          </a:p>
          <a:p>
            <a:r>
              <a:rPr lang="en-US"/>
              <a:t>	the waters of Baptism, that make an end of sin and a new </a:t>
            </a:r>
          </a:p>
          <a:p>
            <a:r>
              <a:rPr lang="en-US"/>
              <a:t>	beginning of goodness.” </a:t>
            </a:r>
          </a:p>
          <a:p>
            <a:pPr lvl="1"/>
            <a:endParaRPr lang="en-US"/>
          </a:p>
          <a:p>
            <a:pPr lvl="1"/>
            <a:r>
              <a:rPr lang="en-US"/>
              <a:t/>
            </a:r>
            <a:br>
              <a:rPr lang="en-US"/>
            </a:br>
            <a:endParaRPr lang="en-US"/>
          </a:p>
        </p:txBody>
      </p:sp>
      <p:pic>
        <p:nvPicPr>
          <p:cNvPr id="83972" name="Picture 4" descr="ald50tp">
            <a:hlinkClick r:id="rId4"/>
          </p:cNvPr>
          <p:cNvPicPr>
            <a:picLocks noChangeAspect="1" noChangeArrowheads="1"/>
          </p:cNvPicPr>
          <p:nvPr/>
        </p:nvPicPr>
        <p:blipFill>
          <a:blip r:embed="rId5" cstate="print"/>
          <a:srcRect/>
          <a:stretch>
            <a:fillRect/>
          </a:stretch>
        </p:blipFill>
        <p:spPr bwMode="auto">
          <a:xfrm>
            <a:off x="381000" y="1447800"/>
            <a:ext cx="533400" cy="762000"/>
          </a:xfrm>
          <a:prstGeom prst="rect">
            <a:avLst/>
          </a:prstGeom>
          <a:noFill/>
          <a:ln w="9525">
            <a:noFill/>
            <a:miter lim="800000"/>
            <a:headEnd/>
            <a:tailEnd/>
          </a:ln>
        </p:spPr>
      </p:pic>
      <p:sp>
        <p:nvSpPr>
          <p:cNvPr id="83973" name="Text Box 5"/>
          <p:cNvSpPr txBox="1">
            <a:spLocks noChangeArrowheads="1"/>
          </p:cNvSpPr>
          <p:nvPr/>
        </p:nvSpPr>
        <p:spPr bwMode="auto">
          <a:xfrm>
            <a:off x="288925" y="685800"/>
            <a:ext cx="8578850" cy="1920875"/>
          </a:xfrm>
          <a:prstGeom prst="rect">
            <a:avLst/>
          </a:prstGeom>
          <a:noFill/>
          <a:ln w="9525">
            <a:noFill/>
            <a:miter lim="800000"/>
            <a:headEnd/>
            <a:tailEnd/>
          </a:ln>
        </p:spPr>
        <p:txBody>
          <a:bodyPr wrap="none">
            <a:spAutoFit/>
          </a:bodyPr>
          <a:lstStyle/>
          <a:p>
            <a:r>
              <a:rPr lang="en-US"/>
              <a:t>Council of Trent’s teaching: </a:t>
            </a:r>
          </a:p>
          <a:p>
            <a:r>
              <a:rPr lang="en-US"/>
              <a:t>	</a:t>
            </a:r>
            <a:r>
              <a:rPr lang="en-US" b="1"/>
              <a:t>Canon II</a:t>
            </a:r>
            <a:r>
              <a:rPr lang="en-US"/>
              <a:t>  If any one says, that true and natural </a:t>
            </a:r>
          </a:p>
          <a:p>
            <a:r>
              <a:rPr lang="en-US"/>
              <a:t>	water is not of necessity for baptism, and, on that account, wrests, </a:t>
            </a:r>
          </a:p>
          <a:p>
            <a:r>
              <a:rPr lang="en-US"/>
              <a:t>	to some sort of metaphor, those words of our Lord Jesus Christ; </a:t>
            </a:r>
          </a:p>
          <a:p>
            <a:r>
              <a:rPr lang="en-US"/>
              <a:t>	Unless a man be born again of water and the Holy Ghost; let him </a:t>
            </a:r>
          </a:p>
          <a:p>
            <a:r>
              <a:rPr lang="en-US"/>
              <a:t>	be anathema.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84995"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84996"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84997"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84998"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4999"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85000"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a:t>Basic</a:t>
            </a:r>
          </a:p>
          <a:p>
            <a:pPr algn="ctr"/>
            <a:r>
              <a:rPr lang="en-US"/>
              <a:t>Humanity</a:t>
            </a:r>
          </a:p>
          <a:p>
            <a:pPr algn="ctr"/>
            <a:r>
              <a:rPr lang="en-US"/>
              <a:t>“Totally corrupt;</a:t>
            </a:r>
          </a:p>
          <a:p>
            <a:pPr algn="ctr"/>
            <a:r>
              <a:rPr lang="en-US"/>
              <a:t>lacks moral free will”</a:t>
            </a:r>
          </a:p>
        </p:txBody>
      </p:sp>
      <p:pic>
        <p:nvPicPr>
          <p:cNvPr id="85001"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85002"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85003"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85004"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lumMod val="75000"/>
            </a:schemeClr>
          </a:solidFill>
          <a:ln w="9525">
            <a:solidFill>
              <a:schemeClr val="tx1"/>
            </a:solidFill>
            <a:round/>
            <a:headEnd/>
            <a:tailEnd/>
          </a:ln>
        </p:spPr>
        <p:txBody>
          <a:bodyPr/>
          <a:lstStyle/>
          <a:p>
            <a:pPr algn="ctr"/>
            <a:endParaRPr lang="en-US"/>
          </a:p>
        </p:txBody>
      </p:sp>
      <p:sp>
        <p:nvSpPr>
          <p:cNvPr id="85005"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85006"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lumMod val="75000"/>
            </a:schemeClr>
          </a:solidFill>
          <a:ln w="9525">
            <a:solidFill>
              <a:schemeClr val="tx1"/>
            </a:solidFill>
            <a:round/>
            <a:headEnd/>
            <a:tailEnd/>
          </a:ln>
        </p:spPr>
        <p:txBody>
          <a:bodyPr/>
          <a:lstStyle/>
          <a:p>
            <a:pPr algn="ctr"/>
            <a:endParaRPr lang="en-US"/>
          </a:p>
        </p:txBody>
      </p:sp>
      <p:sp>
        <p:nvSpPr>
          <p:cNvPr id="85007"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85008"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lumMod val="75000"/>
            </a:schemeClr>
          </a:solidFill>
          <a:ln w="9525">
            <a:solidFill>
              <a:schemeClr val="tx1"/>
            </a:solidFill>
            <a:round/>
            <a:headEnd/>
            <a:tailEnd/>
          </a:ln>
        </p:spPr>
        <p:txBody>
          <a:bodyPr/>
          <a:lstStyle/>
          <a:p>
            <a:pPr algn="ctr"/>
            <a:endParaRPr lang="en-US"/>
          </a:p>
        </p:txBody>
      </p:sp>
      <p:sp>
        <p:nvSpPr>
          <p:cNvPr id="85009"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85010"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lumMod val="75000"/>
            </a:schemeClr>
          </a:solidFill>
          <a:ln w="9525">
            <a:solidFill>
              <a:schemeClr val="tx1"/>
            </a:solidFill>
            <a:round/>
            <a:headEnd/>
            <a:tailEnd/>
          </a:ln>
        </p:spPr>
        <p:txBody>
          <a:bodyPr/>
          <a:lstStyle/>
          <a:p>
            <a:pPr algn="ctr"/>
            <a:endParaRPr lang="en-US"/>
          </a:p>
        </p:txBody>
      </p:sp>
      <p:sp>
        <p:nvSpPr>
          <p:cNvPr id="85011"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85012"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lumMod val="75000"/>
            </a:schemeClr>
          </a:solidFill>
          <a:ln w="9525">
            <a:solidFill>
              <a:schemeClr val="tx1"/>
            </a:solidFill>
            <a:round/>
            <a:headEnd/>
            <a:tailEnd/>
          </a:ln>
        </p:spPr>
        <p:txBody>
          <a:bodyPr/>
          <a:lstStyle/>
          <a:p>
            <a:pPr algn="ctr"/>
            <a:endParaRPr lang="en-US"/>
          </a:p>
        </p:txBody>
      </p:sp>
      <p:sp>
        <p:nvSpPr>
          <p:cNvPr id="85013"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85014"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solidFill>
          <a:ln w="9525">
            <a:solidFill>
              <a:schemeClr val="tx1"/>
            </a:solidFill>
            <a:round/>
            <a:headEnd/>
            <a:tailEnd/>
          </a:ln>
        </p:spPr>
        <p:txBody>
          <a:bodyPr/>
          <a:lstStyle/>
          <a:p>
            <a:pPr algn="ctr"/>
            <a:endParaRPr lang="en-US"/>
          </a:p>
        </p:txBody>
      </p:sp>
      <p:sp>
        <p:nvSpPr>
          <p:cNvPr id="85015"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85016"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pic>
        <p:nvPicPr>
          <p:cNvPr id="85017" name="Picture 2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75150" y="1295400"/>
            <a:ext cx="730250" cy="733425"/>
          </a:xfrm>
          <a:prstGeom prst="rect">
            <a:avLst/>
          </a:prstGeom>
          <a:noFill/>
          <a:ln w="9525">
            <a:noFill/>
            <a:miter lim="800000"/>
            <a:headEnd/>
            <a:tailEnd/>
          </a:ln>
        </p:spPr>
      </p:pic>
      <p:pic>
        <p:nvPicPr>
          <p:cNvPr id="85018" name="Picture 2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990600"/>
            <a:ext cx="730250" cy="733425"/>
          </a:xfrm>
          <a:prstGeom prst="rect">
            <a:avLst/>
          </a:prstGeom>
          <a:noFill/>
          <a:ln w="9525">
            <a:noFill/>
            <a:miter lim="800000"/>
            <a:headEnd/>
            <a:tailEnd/>
          </a:ln>
        </p:spPr>
      </p:pic>
      <p:pic>
        <p:nvPicPr>
          <p:cNvPr id="85019" name="Picture 27"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46950" y="3381375"/>
            <a:ext cx="730250" cy="733425"/>
          </a:xfrm>
          <a:prstGeom prst="rect">
            <a:avLst/>
          </a:prstGeom>
          <a:noFill/>
          <a:ln w="9525">
            <a:noFill/>
            <a:miter lim="800000"/>
            <a:headEnd/>
            <a:tailEnd/>
          </a:ln>
        </p:spPr>
      </p:pic>
      <p:pic>
        <p:nvPicPr>
          <p:cNvPr id="85020" name="Picture 2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18150" y="1143000"/>
            <a:ext cx="730250" cy="733425"/>
          </a:xfrm>
          <a:prstGeom prst="rect">
            <a:avLst/>
          </a:prstGeom>
          <a:noFill/>
          <a:ln w="9525">
            <a:noFill/>
            <a:miter lim="800000"/>
            <a:headEnd/>
            <a:tailEnd/>
          </a:ln>
        </p:spPr>
      </p:pic>
      <p:pic>
        <p:nvPicPr>
          <p:cNvPr id="85021" name="Picture 30"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51550" y="2162175"/>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manhead 8"/>
          <p:cNvPicPr>
            <a:picLocks noChangeAspect="1" noChangeArrowheads="1"/>
          </p:cNvPicPr>
          <p:nvPr/>
        </p:nvPicPr>
        <p:blipFill>
          <a:blip r:embed="rId3" cstate="print"/>
          <a:srcRect/>
          <a:stretch>
            <a:fillRect/>
          </a:stretch>
        </p:blipFill>
        <p:spPr bwMode="auto">
          <a:xfrm>
            <a:off x="381000" y="546100"/>
            <a:ext cx="685800" cy="673100"/>
          </a:xfrm>
          <a:prstGeom prst="rect">
            <a:avLst/>
          </a:prstGeom>
          <a:noFill/>
          <a:ln w="9525">
            <a:noFill/>
            <a:miter lim="800000"/>
            <a:headEnd/>
            <a:tailEnd/>
          </a:ln>
        </p:spPr>
      </p:pic>
      <p:pic>
        <p:nvPicPr>
          <p:cNvPr id="86019" name="Picture 4" descr="bible">
            <a:hlinkClick r:id="rId4"/>
          </p:cNvPr>
          <p:cNvPicPr>
            <a:picLocks noChangeAspect="1" noChangeArrowheads="1"/>
          </p:cNvPicPr>
          <p:nvPr/>
        </p:nvPicPr>
        <p:blipFill>
          <a:blip r:embed="rId5" cstate="print"/>
          <a:srcRect/>
          <a:stretch>
            <a:fillRect/>
          </a:stretch>
        </p:blipFill>
        <p:spPr bwMode="auto">
          <a:xfrm>
            <a:off x="381000" y="3619500"/>
            <a:ext cx="762000" cy="495300"/>
          </a:xfrm>
          <a:prstGeom prst="rect">
            <a:avLst/>
          </a:prstGeom>
          <a:noFill/>
          <a:ln w="9525">
            <a:noFill/>
            <a:miter lim="800000"/>
            <a:headEnd/>
            <a:tailEnd/>
          </a:ln>
        </p:spPr>
      </p:pic>
      <p:sp>
        <p:nvSpPr>
          <p:cNvPr id="86020" name="Text Box 7"/>
          <p:cNvSpPr txBox="1">
            <a:spLocks noChangeArrowheads="1"/>
          </p:cNvSpPr>
          <p:nvPr/>
        </p:nvSpPr>
        <p:spPr bwMode="auto">
          <a:xfrm>
            <a:off x="381000" y="136525"/>
            <a:ext cx="8770938" cy="2530475"/>
          </a:xfrm>
          <a:prstGeom prst="rect">
            <a:avLst/>
          </a:prstGeom>
          <a:noFill/>
          <a:ln w="9525">
            <a:noFill/>
            <a:miter lim="800000"/>
            <a:headEnd/>
            <a:tailEnd/>
          </a:ln>
        </p:spPr>
        <p:txBody>
          <a:bodyPr wrap="none">
            <a:spAutoFit/>
          </a:bodyPr>
          <a:lstStyle/>
          <a:p>
            <a:r>
              <a:rPr lang="en-US"/>
              <a:t>Luther’s teaching: his Augsburg Confession professes men to be born with </a:t>
            </a:r>
          </a:p>
          <a:p>
            <a:r>
              <a:rPr lang="en-US"/>
              <a:t>	sin, that is, without the fear of God, without trust in God, and with </a:t>
            </a:r>
          </a:p>
          <a:p>
            <a:r>
              <a:rPr lang="en-US"/>
              <a:t>	</a:t>
            </a:r>
            <a:r>
              <a:rPr lang="en-US" b="1"/>
              <a:t>concupiscence</a:t>
            </a:r>
            <a:r>
              <a:rPr lang="en-US"/>
              <a:t>; and that this disease, or vice of origin, </a:t>
            </a:r>
            <a:r>
              <a:rPr lang="en-US" b="1"/>
              <a:t>is truly </a:t>
            </a:r>
          </a:p>
          <a:p>
            <a:r>
              <a:rPr lang="en-US" b="1"/>
              <a:t>	sin</a:t>
            </a:r>
            <a:r>
              <a:rPr lang="en-US"/>
              <a:t>, even now condemning and bringing eternal death upon those </a:t>
            </a:r>
          </a:p>
          <a:p>
            <a:r>
              <a:rPr lang="en-US"/>
              <a:t>	not born again through Baptism and the Holy Ghost. concupiscence </a:t>
            </a:r>
          </a:p>
          <a:p>
            <a:r>
              <a:rPr lang="en-US"/>
              <a:t>	is of itself sinful, and being the sinful corruption of human nature </a:t>
            </a:r>
          </a:p>
          <a:p>
            <a:r>
              <a:rPr lang="en-US"/>
              <a:t>	caused by Adam’s transgression and inherited by all his </a:t>
            </a:r>
          </a:p>
          <a:p>
            <a:r>
              <a:rPr lang="en-US"/>
              <a:t>	descendants, is the very essence of original sin.</a:t>
            </a:r>
          </a:p>
        </p:txBody>
      </p:sp>
      <p:sp>
        <p:nvSpPr>
          <p:cNvPr id="86021" name="Text Box 8"/>
          <p:cNvSpPr txBox="1">
            <a:spLocks noChangeArrowheads="1"/>
          </p:cNvSpPr>
          <p:nvPr/>
        </p:nvSpPr>
        <p:spPr bwMode="auto">
          <a:xfrm>
            <a:off x="365125" y="3032125"/>
            <a:ext cx="8375650" cy="3444875"/>
          </a:xfrm>
          <a:prstGeom prst="rect">
            <a:avLst/>
          </a:prstGeom>
          <a:noFill/>
          <a:ln w="9525">
            <a:noFill/>
            <a:miter lim="800000"/>
            <a:headEnd/>
            <a:tailEnd/>
          </a:ln>
        </p:spPr>
        <p:txBody>
          <a:bodyPr wrap="none">
            <a:spAutoFit/>
          </a:bodyPr>
          <a:lstStyle/>
          <a:p>
            <a:r>
              <a:rPr lang="en-US"/>
              <a:t>Biblical argument:  </a:t>
            </a:r>
          </a:p>
          <a:p>
            <a:r>
              <a:rPr lang="en-US"/>
              <a:t>	</a:t>
            </a:r>
            <a:r>
              <a:rPr lang="en-US" b="1"/>
              <a:t>2 Corinthians 4:3-4</a:t>
            </a:r>
            <a:r>
              <a:rPr lang="en-US"/>
              <a:t> And even though our gospel is veiled, it is </a:t>
            </a:r>
          </a:p>
          <a:p>
            <a:r>
              <a:rPr lang="en-US"/>
              <a:t>	veiled for those who are perishing, in whose case the god of this </a:t>
            </a:r>
          </a:p>
          <a:p>
            <a:r>
              <a:rPr lang="en-US"/>
              <a:t>	age has blinded the minds of the unbelievers, so that they may </a:t>
            </a:r>
          </a:p>
          <a:p>
            <a:r>
              <a:rPr lang="en-US"/>
              <a:t>	not see 	the light of the gospel of the glory of Christ, who is the </a:t>
            </a:r>
          </a:p>
          <a:p>
            <a:r>
              <a:rPr lang="en-US"/>
              <a:t>	image of God.</a:t>
            </a:r>
          </a:p>
          <a:p>
            <a:r>
              <a:rPr lang="en-US"/>
              <a:t>	</a:t>
            </a:r>
            <a:r>
              <a:rPr lang="en-US" b="1"/>
              <a:t>Hebrews 2:14</a:t>
            </a:r>
            <a:r>
              <a:rPr lang="en-US"/>
              <a:t> Now since the children share in blood and flesh, </a:t>
            </a:r>
          </a:p>
          <a:p>
            <a:r>
              <a:rPr lang="en-US"/>
              <a:t>	he likewise shared in them, that through death he might destroy </a:t>
            </a:r>
          </a:p>
          <a:p>
            <a:r>
              <a:rPr lang="en-US"/>
              <a:t>	the one who has the power of death, that is, the devil,  and free </a:t>
            </a:r>
          </a:p>
          <a:p>
            <a:r>
              <a:rPr lang="en-US"/>
              <a:t>	those who through fear of death had been subject to slavery all </a:t>
            </a:r>
          </a:p>
          <a:p>
            <a:r>
              <a:rPr lang="en-US"/>
              <a:t>	their life.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406400" y="517525"/>
            <a:ext cx="6113463" cy="1006475"/>
          </a:xfrm>
          <a:prstGeom prst="rect">
            <a:avLst/>
          </a:prstGeom>
          <a:noFill/>
          <a:ln w="9525">
            <a:noFill/>
            <a:miter lim="800000"/>
            <a:headEnd/>
            <a:tailEnd/>
          </a:ln>
        </p:spPr>
        <p:txBody>
          <a:bodyPr wrap="none">
            <a:spAutoFit/>
          </a:bodyPr>
          <a:lstStyle/>
          <a:p>
            <a:r>
              <a:rPr lang="en-US"/>
              <a:t>On May 1, 418, another </a:t>
            </a:r>
            <a:r>
              <a:rPr lang="en-US" b="1">
                <a:solidFill>
                  <a:srgbClr val="008000"/>
                </a:solidFill>
              </a:rPr>
              <a:t>Council of Carthage</a:t>
            </a:r>
            <a:r>
              <a:rPr lang="en-US"/>
              <a:t> </a:t>
            </a:r>
          </a:p>
          <a:p>
            <a:r>
              <a:rPr lang="en-US"/>
              <a:t>(consisting of more than 200 bishops) under </a:t>
            </a:r>
          </a:p>
          <a:p>
            <a:r>
              <a:rPr lang="en-US"/>
              <a:t>St. Augustine’s leadership, condemned Pelagianism.</a:t>
            </a:r>
          </a:p>
        </p:txBody>
      </p:sp>
      <p:sp>
        <p:nvSpPr>
          <p:cNvPr id="50179" name="Text Box 5"/>
          <p:cNvSpPr txBox="1">
            <a:spLocks noChangeArrowheads="1"/>
          </p:cNvSpPr>
          <p:nvPr/>
        </p:nvSpPr>
        <p:spPr bwMode="auto">
          <a:xfrm>
            <a:off x="288925" y="2803525"/>
            <a:ext cx="8412163" cy="3444875"/>
          </a:xfrm>
          <a:prstGeom prst="rect">
            <a:avLst/>
          </a:prstGeom>
          <a:noFill/>
          <a:ln w="9525">
            <a:noFill/>
            <a:miter lim="800000"/>
            <a:headEnd/>
            <a:tailEnd/>
          </a:ln>
        </p:spPr>
        <p:txBody>
          <a:bodyPr wrap="none">
            <a:spAutoFit/>
          </a:bodyPr>
          <a:lstStyle/>
          <a:p>
            <a:r>
              <a:rPr lang="en-US" b="1"/>
              <a:t>Canon 3</a:t>
            </a:r>
            <a:r>
              <a:rPr lang="en-US"/>
              <a:t>: "Likewise it seemed good, that whoever should say that </a:t>
            </a:r>
            <a:r>
              <a:rPr lang="en-US" b="1"/>
              <a:t>the </a:t>
            </a:r>
          </a:p>
          <a:p>
            <a:r>
              <a:rPr lang="en-US" b="1"/>
              <a:t>grace of God</a:t>
            </a:r>
            <a:r>
              <a:rPr lang="en-US"/>
              <a:t>,</a:t>
            </a:r>
            <a:r>
              <a:rPr lang="en-US" u="sng"/>
              <a:t> </a:t>
            </a:r>
            <a:r>
              <a:rPr lang="en-US"/>
              <a:t>by which a man is justified through Jesus Christ our Lord, </a:t>
            </a:r>
          </a:p>
          <a:p>
            <a:r>
              <a:rPr lang="en-US"/>
              <a:t>avails only for the remission of past sins, and not for assistance against </a:t>
            </a:r>
          </a:p>
          <a:p>
            <a:r>
              <a:rPr lang="en-US"/>
              <a:t>committing sins in the future, let him be </a:t>
            </a:r>
            <a:r>
              <a:rPr lang="en-US" b="1"/>
              <a:t>anathema</a:t>
            </a:r>
            <a:r>
              <a:rPr lang="en-US"/>
              <a:t>." </a:t>
            </a:r>
          </a:p>
          <a:p>
            <a:endParaRPr lang="en-US"/>
          </a:p>
          <a:p>
            <a:r>
              <a:rPr lang="en-US" b="1"/>
              <a:t>Canon 4</a:t>
            </a:r>
            <a:r>
              <a:rPr lang="en-US"/>
              <a:t>: "Also, whoever shall say</a:t>
            </a:r>
            <a:r>
              <a:rPr lang="en-US" u="sng"/>
              <a:t> </a:t>
            </a:r>
            <a:r>
              <a:rPr lang="en-US"/>
              <a:t>that the same grace of God through </a:t>
            </a:r>
          </a:p>
          <a:p>
            <a:r>
              <a:rPr lang="en-US"/>
              <a:t>Jesus Christ our Lord helps us only in not sinning by revealing to us and </a:t>
            </a:r>
          </a:p>
          <a:p>
            <a:r>
              <a:rPr lang="en-US"/>
              <a:t>opening to our understanding the commandments, so that we may know </a:t>
            </a:r>
          </a:p>
          <a:p>
            <a:r>
              <a:rPr lang="en-US"/>
              <a:t>what to seek, what we ought to avoid, and also that we should love to do </a:t>
            </a:r>
          </a:p>
          <a:p>
            <a:r>
              <a:rPr lang="en-US"/>
              <a:t>so, but that through it [grace] we are not helped so that we are able to do </a:t>
            </a:r>
          </a:p>
          <a:p>
            <a:r>
              <a:rPr lang="en-US"/>
              <a:t>what we know we should do, let him be </a:t>
            </a:r>
            <a:r>
              <a:rPr lang="en-US" b="1"/>
              <a:t>anathema</a:t>
            </a:r>
            <a:r>
              <a:rPr lang="en-US"/>
              <a:t>. </a:t>
            </a:r>
          </a:p>
        </p:txBody>
      </p:sp>
      <p:pic>
        <p:nvPicPr>
          <p:cNvPr id="50180" name="Picture 7" descr="13665sm"/>
          <p:cNvPicPr>
            <a:picLocks noChangeAspect="1" noChangeArrowheads="1"/>
          </p:cNvPicPr>
          <p:nvPr/>
        </p:nvPicPr>
        <p:blipFill>
          <a:blip r:embed="rId3" cstate="print"/>
          <a:srcRect/>
          <a:stretch>
            <a:fillRect/>
          </a:stretch>
        </p:blipFill>
        <p:spPr bwMode="auto">
          <a:xfrm>
            <a:off x="6553200" y="457200"/>
            <a:ext cx="1689100" cy="2133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descr="ald50tp">
            <a:hlinkClick r:id="rId3"/>
          </p:cNvPr>
          <p:cNvPicPr>
            <a:picLocks noChangeAspect="1" noChangeArrowheads="1"/>
          </p:cNvPicPr>
          <p:nvPr/>
        </p:nvPicPr>
        <p:blipFill>
          <a:blip r:embed="rId4" cstate="print"/>
          <a:srcRect/>
          <a:stretch>
            <a:fillRect/>
          </a:stretch>
        </p:blipFill>
        <p:spPr bwMode="auto">
          <a:xfrm>
            <a:off x="381000" y="2362200"/>
            <a:ext cx="533400" cy="762000"/>
          </a:xfrm>
          <a:prstGeom prst="rect">
            <a:avLst/>
          </a:prstGeom>
          <a:noFill/>
          <a:ln w="9525">
            <a:noFill/>
            <a:miter lim="800000"/>
            <a:headEnd/>
            <a:tailEnd/>
          </a:ln>
        </p:spPr>
      </p:pic>
      <p:sp>
        <p:nvSpPr>
          <p:cNvPr id="87043" name="Text Box 7"/>
          <p:cNvSpPr txBox="1">
            <a:spLocks noChangeArrowheads="1"/>
          </p:cNvSpPr>
          <p:nvPr/>
        </p:nvSpPr>
        <p:spPr bwMode="auto">
          <a:xfrm>
            <a:off x="288925" y="1889125"/>
            <a:ext cx="8640763" cy="4359275"/>
          </a:xfrm>
          <a:prstGeom prst="rect">
            <a:avLst/>
          </a:prstGeom>
          <a:noFill/>
          <a:ln w="9525">
            <a:noFill/>
            <a:miter lim="800000"/>
            <a:headEnd/>
            <a:tailEnd/>
          </a:ln>
        </p:spPr>
        <p:txBody>
          <a:bodyPr wrap="none">
            <a:spAutoFit/>
          </a:bodyPr>
          <a:lstStyle/>
          <a:p>
            <a:r>
              <a:rPr lang="en-US"/>
              <a:t>Council of Trent’s teaching: </a:t>
            </a:r>
          </a:p>
          <a:p>
            <a:r>
              <a:rPr lang="en-US"/>
              <a:t>	</a:t>
            </a:r>
            <a:r>
              <a:rPr lang="en-US" b="1"/>
              <a:t>Canon 5</a:t>
            </a:r>
            <a:r>
              <a:rPr lang="en-US"/>
              <a:t>. If any one denies, that, by the grace of </a:t>
            </a:r>
          </a:p>
          <a:p>
            <a:r>
              <a:rPr lang="en-US"/>
              <a:t>	our Lord Jesus Christ, which is conferred in baptism, the guilt of </a:t>
            </a:r>
          </a:p>
          <a:p>
            <a:r>
              <a:rPr lang="en-US"/>
              <a:t>	original sin is remitted; or even asserts that the whole of that which </a:t>
            </a:r>
          </a:p>
          <a:p>
            <a:r>
              <a:rPr lang="en-US"/>
              <a:t>	has the true and proper nature of sin is not taken away; but says </a:t>
            </a:r>
          </a:p>
          <a:p>
            <a:r>
              <a:rPr lang="en-US"/>
              <a:t>	that it is only rased, or not imputed; let him be anathema. For, in </a:t>
            </a:r>
          </a:p>
          <a:p>
            <a:r>
              <a:rPr lang="en-US"/>
              <a:t>	those who are born again, there is nothing that God hates; </a:t>
            </a:r>
          </a:p>
          <a:p>
            <a:r>
              <a:rPr lang="en-US"/>
              <a:t>	because, There is no condemnation to those who are truly buried </a:t>
            </a:r>
          </a:p>
          <a:p>
            <a:r>
              <a:rPr lang="en-US"/>
              <a:t>	together with Christ by baptism into death; who walk not according </a:t>
            </a:r>
          </a:p>
          <a:p>
            <a:r>
              <a:rPr lang="en-US"/>
              <a:t>	o the flesh, but, putting off the old man, and putting on the new </a:t>
            </a:r>
          </a:p>
          <a:p>
            <a:r>
              <a:rPr lang="en-US"/>
              <a:t>	who is created according to God, are made innocent, immaculate, </a:t>
            </a:r>
          </a:p>
          <a:p>
            <a:r>
              <a:rPr lang="en-US"/>
              <a:t>	pure, harmless, and beloved of God, heirs indeed of God, but joint </a:t>
            </a:r>
          </a:p>
          <a:p>
            <a:r>
              <a:rPr lang="en-US"/>
              <a:t>	heirs with Christ; so that there is nothing whatever to retard their </a:t>
            </a:r>
          </a:p>
          <a:p>
            <a:r>
              <a:rPr lang="en-US"/>
              <a:t>	entrance into heaven. </a:t>
            </a:r>
          </a:p>
        </p:txBody>
      </p:sp>
      <p:sp>
        <p:nvSpPr>
          <p:cNvPr id="87044" name="Text Box 8"/>
          <p:cNvSpPr txBox="1">
            <a:spLocks noChangeArrowheads="1"/>
          </p:cNvSpPr>
          <p:nvPr/>
        </p:nvSpPr>
        <p:spPr bwMode="auto">
          <a:xfrm>
            <a:off x="288925" y="381000"/>
            <a:ext cx="8335963" cy="701675"/>
          </a:xfrm>
          <a:prstGeom prst="rect">
            <a:avLst/>
          </a:prstGeom>
          <a:noFill/>
          <a:ln w="9525">
            <a:noFill/>
            <a:miter lim="800000"/>
            <a:headEnd/>
            <a:tailEnd/>
          </a:ln>
        </p:spPr>
        <p:txBody>
          <a:bodyPr wrap="none">
            <a:spAutoFit/>
          </a:bodyPr>
          <a:lstStyle/>
          <a:p>
            <a:r>
              <a:rPr lang="en-US"/>
              <a:t>Church’s teaching: Consistently the Church teaches that 	concupiscence </a:t>
            </a:r>
          </a:p>
          <a:p>
            <a:r>
              <a:rPr lang="en-US"/>
              <a:t>	is not sin but a wounding of the nature of man.</a:t>
            </a:r>
          </a:p>
        </p:txBody>
      </p:sp>
      <p:pic>
        <p:nvPicPr>
          <p:cNvPr id="87045" name="Picture 9" descr="st peter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 y="838200"/>
            <a:ext cx="8445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288925" y="381000"/>
            <a:ext cx="8542338" cy="2835275"/>
          </a:xfrm>
          <a:prstGeom prst="rect">
            <a:avLst/>
          </a:prstGeom>
          <a:noFill/>
          <a:ln w="9525">
            <a:noFill/>
            <a:miter lim="800000"/>
            <a:headEnd/>
            <a:tailEnd/>
          </a:ln>
        </p:spPr>
        <p:txBody>
          <a:bodyPr wrap="none">
            <a:spAutoFit/>
          </a:bodyPr>
          <a:lstStyle/>
          <a:p>
            <a:r>
              <a:rPr lang="en-US"/>
              <a:t>Catholic Catechism:</a:t>
            </a:r>
          </a:p>
          <a:p>
            <a:r>
              <a:rPr lang="en-US"/>
              <a:t>	</a:t>
            </a:r>
            <a:r>
              <a:rPr lang="en-US" b="1"/>
              <a:t>2515 </a:t>
            </a:r>
            <a:r>
              <a:rPr lang="en-US"/>
              <a:t>Etymologically, "concupiscence" can refer to any intense </a:t>
            </a:r>
          </a:p>
          <a:p>
            <a:r>
              <a:rPr lang="en-US"/>
              <a:t>	form of human desire. Christian theology has given it a particular </a:t>
            </a:r>
          </a:p>
          <a:p>
            <a:r>
              <a:rPr lang="en-US"/>
              <a:t>	meaning: the movement of the sensitive appetite contrary to the </a:t>
            </a:r>
          </a:p>
          <a:p>
            <a:r>
              <a:rPr lang="en-US"/>
              <a:t>	operation of the human reason. The apostle St. Paul identifies it </a:t>
            </a:r>
          </a:p>
          <a:p>
            <a:r>
              <a:rPr lang="en-US"/>
              <a:t>	with the rebellion of the "flesh" against the "spirit." Concupiscence </a:t>
            </a:r>
          </a:p>
          <a:p>
            <a:r>
              <a:rPr lang="en-US"/>
              <a:t>	stems from the disobedience of the first sin. It unsettles man's </a:t>
            </a:r>
          </a:p>
          <a:p>
            <a:r>
              <a:rPr lang="en-US"/>
              <a:t>	moral faculties and, </a:t>
            </a:r>
            <a:r>
              <a:rPr lang="en-US" b="1"/>
              <a:t>without being in itself an offense</a:t>
            </a:r>
            <a:r>
              <a:rPr lang="en-US"/>
              <a:t>, inclines </a:t>
            </a:r>
          </a:p>
          <a:p>
            <a:r>
              <a:rPr lang="en-US"/>
              <a:t>	man to commit sins.</a:t>
            </a:r>
          </a:p>
        </p:txBody>
      </p:sp>
      <p:pic>
        <p:nvPicPr>
          <p:cNvPr id="88067" name="Picture 5" descr="Catechism%20Cover"/>
          <p:cNvPicPr>
            <a:picLocks noChangeAspect="1" noChangeArrowheads="1"/>
          </p:cNvPicPr>
          <p:nvPr/>
        </p:nvPicPr>
        <p:blipFill>
          <a:blip r:embed="rId3" cstate="print"/>
          <a:srcRect/>
          <a:stretch>
            <a:fillRect/>
          </a:stretch>
        </p:blipFill>
        <p:spPr bwMode="auto">
          <a:xfrm>
            <a:off x="381000" y="838200"/>
            <a:ext cx="542925" cy="838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manhead 8"/>
          <p:cNvPicPr>
            <a:picLocks noChangeAspect="1" noChangeArrowheads="1"/>
          </p:cNvPicPr>
          <p:nvPr/>
        </p:nvPicPr>
        <p:blipFill>
          <a:blip r:embed="rId3" cstate="print"/>
          <a:srcRect/>
          <a:stretch>
            <a:fillRect/>
          </a:stretch>
        </p:blipFill>
        <p:spPr bwMode="auto">
          <a:xfrm>
            <a:off x="3543300" y="2286000"/>
            <a:ext cx="2057400" cy="2020888"/>
          </a:xfrm>
          <a:prstGeom prst="rect">
            <a:avLst/>
          </a:prstGeom>
          <a:noFill/>
          <a:ln w="9525">
            <a:noFill/>
            <a:miter lim="800000"/>
            <a:headEnd/>
            <a:tailEnd/>
          </a:ln>
        </p:spPr>
      </p:pic>
      <p:sp>
        <p:nvSpPr>
          <p:cNvPr id="89091" name="Text Box 3"/>
          <p:cNvSpPr txBox="1">
            <a:spLocks noChangeArrowheads="1"/>
          </p:cNvSpPr>
          <p:nvPr/>
        </p:nvSpPr>
        <p:spPr bwMode="auto">
          <a:xfrm>
            <a:off x="76200" y="6324600"/>
            <a:ext cx="9042400" cy="517525"/>
          </a:xfrm>
          <a:prstGeom prst="rect">
            <a:avLst/>
          </a:prstGeom>
          <a:solidFill>
            <a:schemeClr val="accent2"/>
          </a:solidFill>
          <a:ln w="9525">
            <a:noFill/>
            <a:miter lim="800000"/>
            <a:headEnd/>
            <a:tailEnd/>
          </a:ln>
        </p:spPr>
        <p:txBody>
          <a:bodyPr>
            <a:spAutoFit/>
          </a:bodyPr>
          <a:lstStyle/>
          <a:p>
            <a:pPr eaLnBrk="1" hangingPunct="1"/>
            <a:endParaRPr lang="en-US" sz="1400" b="1">
              <a:solidFill>
                <a:schemeClr val="bg1"/>
              </a:solidFill>
            </a:endParaRPr>
          </a:p>
          <a:p>
            <a:pPr eaLnBrk="1" hangingPunct="1"/>
            <a:r>
              <a:rPr lang="en-US" sz="1400" b="1">
                <a:solidFill>
                  <a:schemeClr val="bg1"/>
                </a:solidFill>
              </a:rPr>
              <a:t>100  200  300  400  500  600  700  800  900  1000  1100  1200  1300  1400  1500  1600  1700  1800  1900  2000</a:t>
            </a:r>
          </a:p>
        </p:txBody>
      </p:sp>
      <p:sp>
        <p:nvSpPr>
          <p:cNvPr id="89092" name="Text Box 4"/>
          <p:cNvSpPr txBox="1">
            <a:spLocks noChangeArrowheads="1"/>
          </p:cNvSpPr>
          <p:nvPr/>
        </p:nvSpPr>
        <p:spPr bwMode="auto">
          <a:xfrm>
            <a:off x="2743200" y="4354513"/>
            <a:ext cx="3925888" cy="396875"/>
          </a:xfrm>
          <a:prstGeom prst="rect">
            <a:avLst/>
          </a:prstGeom>
          <a:noFill/>
          <a:ln w="9525">
            <a:noFill/>
            <a:miter lim="800000"/>
            <a:headEnd/>
            <a:tailEnd/>
          </a:ln>
        </p:spPr>
        <p:txBody>
          <a:bodyPr wrap="none">
            <a:spAutoFit/>
          </a:bodyPr>
          <a:lstStyle/>
          <a:p>
            <a:r>
              <a:rPr lang="en-US" b="1"/>
              <a:t>MARTIN LUTHER (1483 – 1546)</a:t>
            </a:r>
          </a:p>
        </p:txBody>
      </p:sp>
      <p:sp>
        <p:nvSpPr>
          <p:cNvPr id="89093" name="Text Box 5"/>
          <p:cNvSpPr txBox="1">
            <a:spLocks noChangeArrowheads="1"/>
          </p:cNvSpPr>
          <p:nvPr/>
        </p:nvSpPr>
        <p:spPr bwMode="auto">
          <a:xfrm>
            <a:off x="1752600" y="5027613"/>
            <a:ext cx="5594350" cy="915987"/>
          </a:xfrm>
          <a:prstGeom prst="rect">
            <a:avLst/>
          </a:prstGeom>
          <a:noFill/>
          <a:ln w="9525">
            <a:noFill/>
            <a:miter lim="800000"/>
            <a:headEnd/>
            <a:tailEnd/>
          </a:ln>
        </p:spPr>
        <p:txBody>
          <a:bodyPr wrap="none">
            <a:spAutoFit/>
          </a:bodyPr>
          <a:lstStyle/>
          <a:p>
            <a:r>
              <a:rPr lang="en-US" sz="1800"/>
              <a:t>CONDEMNED:</a:t>
            </a:r>
          </a:p>
          <a:p>
            <a:r>
              <a:rPr lang="en-US" sz="1800"/>
              <a:t>	His teachings, </a:t>
            </a:r>
            <a:r>
              <a:rPr lang="en-US" sz="1800" i="1"/>
              <a:t>Exurge Domine</a:t>
            </a:r>
            <a:r>
              <a:rPr lang="en-US" sz="1800"/>
              <a:t>, Leo X, 1520;</a:t>
            </a:r>
          </a:p>
          <a:p>
            <a:r>
              <a:rPr lang="en-US" sz="1800"/>
              <a:t>	Personally excommunicated, Leo X, 1521.</a:t>
            </a:r>
          </a:p>
        </p:txBody>
      </p:sp>
      <p:sp>
        <p:nvSpPr>
          <p:cNvPr id="89094" name="Rectangle 6"/>
          <p:cNvSpPr>
            <a:spLocks noChangeArrowheads="1"/>
          </p:cNvSpPr>
          <p:nvPr/>
        </p:nvSpPr>
        <p:spPr bwMode="auto">
          <a:xfrm>
            <a:off x="6324600" y="6391275"/>
            <a:ext cx="304800" cy="15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9095" name="AutoShape 7"/>
          <p:cNvSpPr>
            <a:spLocks noChangeArrowheads="1"/>
          </p:cNvSpPr>
          <p:nvPr/>
        </p:nvSpPr>
        <p:spPr bwMode="auto">
          <a:xfrm>
            <a:off x="152400" y="3048000"/>
            <a:ext cx="2514600" cy="1828800"/>
          </a:xfrm>
          <a:prstGeom prst="cloudCallout">
            <a:avLst>
              <a:gd name="adj1" fmla="val 102019"/>
              <a:gd name="adj2" fmla="val -31421"/>
            </a:avLst>
          </a:prstGeom>
          <a:solidFill>
            <a:schemeClr val="bg1">
              <a:lumMod val="75000"/>
            </a:schemeClr>
          </a:solidFill>
          <a:ln w="9525">
            <a:solidFill>
              <a:schemeClr val="tx1"/>
            </a:solidFill>
            <a:round/>
            <a:headEnd/>
            <a:tailEnd/>
          </a:ln>
        </p:spPr>
        <p:txBody>
          <a:bodyPr/>
          <a:lstStyle/>
          <a:p>
            <a:pPr algn="ctr"/>
            <a:endParaRPr lang="en-US"/>
          </a:p>
        </p:txBody>
      </p:sp>
      <p:sp>
        <p:nvSpPr>
          <p:cNvPr id="89096" name="Text Box 8"/>
          <p:cNvSpPr txBox="1">
            <a:spLocks noChangeArrowheads="1"/>
          </p:cNvSpPr>
          <p:nvPr/>
        </p:nvSpPr>
        <p:spPr bwMode="auto">
          <a:xfrm>
            <a:off x="152400" y="3048000"/>
            <a:ext cx="2484438" cy="1311275"/>
          </a:xfrm>
          <a:prstGeom prst="rect">
            <a:avLst/>
          </a:prstGeom>
          <a:noFill/>
          <a:ln w="9525">
            <a:noFill/>
            <a:miter lim="800000"/>
            <a:headEnd/>
            <a:tailEnd/>
          </a:ln>
        </p:spPr>
        <p:txBody>
          <a:bodyPr wrap="none">
            <a:spAutoFit/>
          </a:bodyPr>
          <a:lstStyle/>
          <a:p>
            <a:pPr algn="ctr"/>
            <a:r>
              <a:rPr lang="en-US"/>
              <a:t>Basic</a:t>
            </a:r>
          </a:p>
          <a:p>
            <a:pPr algn="ctr"/>
            <a:r>
              <a:rPr lang="en-US"/>
              <a:t>Humanity</a:t>
            </a:r>
          </a:p>
          <a:p>
            <a:pPr algn="ctr"/>
            <a:r>
              <a:rPr lang="en-US"/>
              <a:t>“Totally corrupt;</a:t>
            </a:r>
          </a:p>
          <a:p>
            <a:pPr algn="ctr"/>
            <a:r>
              <a:rPr lang="en-US"/>
              <a:t>lacks moral free will”</a:t>
            </a:r>
          </a:p>
        </p:txBody>
      </p:sp>
      <p:pic>
        <p:nvPicPr>
          <p:cNvPr id="89097" name="Picture 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0950" y="4219575"/>
            <a:ext cx="730250" cy="733425"/>
          </a:xfrm>
          <a:prstGeom prst="rect">
            <a:avLst/>
          </a:prstGeom>
          <a:noFill/>
          <a:ln w="9525">
            <a:noFill/>
            <a:miter lim="800000"/>
            <a:headEnd/>
            <a:tailEnd/>
          </a:ln>
        </p:spPr>
      </p:pic>
      <p:sp>
        <p:nvSpPr>
          <p:cNvPr id="89098" name="AutoShape 10"/>
          <p:cNvSpPr>
            <a:spLocks noChangeArrowheads="1"/>
          </p:cNvSpPr>
          <p:nvPr/>
        </p:nvSpPr>
        <p:spPr bwMode="auto">
          <a:xfrm>
            <a:off x="609600" y="1676400"/>
            <a:ext cx="1676400" cy="1295400"/>
          </a:xfrm>
          <a:prstGeom prst="cloudCallout">
            <a:avLst>
              <a:gd name="adj1" fmla="val 154736"/>
              <a:gd name="adj2" fmla="val 59435"/>
            </a:avLst>
          </a:prstGeom>
          <a:solidFill>
            <a:schemeClr val="bg1">
              <a:lumMod val="75000"/>
            </a:schemeClr>
          </a:solidFill>
          <a:ln w="9525">
            <a:solidFill>
              <a:schemeClr val="tx1"/>
            </a:solidFill>
            <a:round/>
            <a:headEnd/>
            <a:tailEnd/>
          </a:ln>
        </p:spPr>
        <p:txBody>
          <a:bodyPr/>
          <a:lstStyle/>
          <a:p>
            <a:pPr algn="ctr"/>
            <a:endParaRPr lang="en-US"/>
          </a:p>
        </p:txBody>
      </p:sp>
      <p:sp>
        <p:nvSpPr>
          <p:cNvPr id="89099" name="Text Box 11"/>
          <p:cNvSpPr txBox="1">
            <a:spLocks noChangeArrowheads="1"/>
          </p:cNvSpPr>
          <p:nvPr/>
        </p:nvSpPr>
        <p:spPr bwMode="auto">
          <a:xfrm>
            <a:off x="1022350" y="1965325"/>
            <a:ext cx="806450" cy="701675"/>
          </a:xfrm>
          <a:prstGeom prst="rect">
            <a:avLst/>
          </a:prstGeom>
          <a:noFill/>
          <a:ln w="9525">
            <a:noFill/>
            <a:miter lim="800000"/>
            <a:headEnd/>
            <a:tailEnd/>
          </a:ln>
        </p:spPr>
        <p:txBody>
          <a:bodyPr wrap="none">
            <a:spAutoFit/>
          </a:bodyPr>
          <a:lstStyle/>
          <a:p>
            <a:r>
              <a:rPr lang="en-US"/>
              <a:t>Faith</a:t>
            </a:r>
          </a:p>
          <a:p>
            <a:r>
              <a:rPr lang="en-US"/>
              <a:t>alone</a:t>
            </a:r>
          </a:p>
        </p:txBody>
      </p:sp>
      <p:sp>
        <p:nvSpPr>
          <p:cNvPr id="89100" name="AutoShape 12"/>
          <p:cNvSpPr>
            <a:spLocks noChangeArrowheads="1"/>
          </p:cNvSpPr>
          <p:nvPr/>
        </p:nvSpPr>
        <p:spPr bwMode="auto">
          <a:xfrm>
            <a:off x="1143000" y="304800"/>
            <a:ext cx="1905000" cy="1371600"/>
          </a:xfrm>
          <a:prstGeom prst="cloudCallout">
            <a:avLst>
              <a:gd name="adj1" fmla="val 91833"/>
              <a:gd name="adj2" fmla="val 125579"/>
            </a:avLst>
          </a:prstGeom>
          <a:solidFill>
            <a:schemeClr val="bg1">
              <a:lumMod val="75000"/>
            </a:schemeClr>
          </a:solidFill>
          <a:ln w="9525">
            <a:solidFill>
              <a:schemeClr val="tx1"/>
            </a:solidFill>
            <a:round/>
            <a:headEnd/>
            <a:tailEnd/>
          </a:ln>
        </p:spPr>
        <p:txBody>
          <a:bodyPr/>
          <a:lstStyle/>
          <a:p>
            <a:pPr algn="ctr"/>
            <a:endParaRPr lang="en-US"/>
          </a:p>
        </p:txBody>
      </p:sp>
      <p:sp>
        <p:nvSpPr>
          <p:cNvPr id="89101" name="Text Box 13"/>
          <p:cNvSpPr txBox="1">
            <a:spLocks noChangeArrowheads="1"/>
          </p:cNvSpPr>
          <p:nvPr/>
        </p:nvSpPr>
        <p:spPr bwMode="auto">
          <a:xfrm>
            <a:off x="1295400" y="441325"/>
            <a:ext cx="1511300" cy="1006475"/>
          </a:xfrm>
          <a:prstGeom prst="rect">
            <a:avLst/>
          </a:prstGeom>
          <a:noFill/>
          <a:ln w="9525">
            <a:noFill/>
            <a:miter lim="800000"/>
            <a:headEnd/>
            <a:tailEnd/>
          </a:ln>
        </p:spPr>
        <p:txBody>
          <a:bodyPr wrap="none">
            <a:spAutoFit/>
          </a:bodyPr>
          <a:lstStyle/>
          <a:p>
            <a:pPr algn="ctr"/>
            <a:r>
              <a:rPr lang="en-US"/>
              <a:t>Justification</a:t>
            </a:r>
          </a:p>
          <a:p>
            <a:pPr algn="ctr"/>
            <a:r>
              <a:rPr lang="en-US"/>
              <a:t>Imputed</a:t>
            </a:r>
          </a:p>
          <a:p>
            <a:pPr algn="ctr"/>
            <a:r>
              <a:rPr lang="en-US"/>
              <a:t>“Juridical”</a:t>
            </a:r>
          </a:p>
        </p:txBody>
      </p:sp>
      <p:sp>
        <p:nvSpPr>
          <p:cNvPr id="89102" name="AutoShape 14"/>
          <p:cNvSpPr>
            <a:spLocks noChangeArrowheads="1"/>
          </p:cNvSpPr>
          <p:nvPr/>
        </p:nvSpPr>
        <p:spPr bwMode="auto">
          <a:xfrm>
            <a:off x="3200400" y="228600"/>
            <a:ext cx="1981200" cy="1524000"/>
          </a:xfrm>
          <a:prstGeom prst="cloudCallout">
            <a:avLst>
              <a:gd name="adj1" fmla="val -963"/>
              <a:gd name="adj2" fmla="val 113750"/>
            </a:avLst>
          </a:prstGeom>
          <a:solidFill>
            <a:schemeClr val="bg1">
              <a:lumMod val="75000"/>
            </a:schemeClr>
          </a:solidFill>
          <a:ln w="9525">
            <a:solidFill>
              <a:schemeClr val="tx1"/>
            </a:solidFill>
            <a:round/>
            <a:headEnd/>
            <a:tailEnd/>
          </a:ln>
        </p:spPr>
        <p:txBody>
          <a:bodyPr/>
          <a:lstStyle/>
          <a:p>
            <a:pPr algn="ctr"/>
            <a:endParaRPr lang="en-US"/>
          </a:p>
        </p:txBody>
      </p:sp>
      <p:sp>
        <p:nvSpPr>
          <p:cNvPr id="89103" name="Text Box 15"/>
          <p:cNvSpPr txBox="1">
            <a:spLocks noChangeArrowheads="1"/>
          </p:cNvSpPr>
          <p:nvPr/>
        </p:nvSpPr>
        <p:spPr bwMode="auto">
          <a:xfrm>
            <a:off x="3463925" y="304800"/>
            <a:ext cx="1538288" cy="1311275"/>
          </a:xfrm>
          <a:prstGeom prst="rect">
            <a:avLst/>
          </a:prstGeom>
          <a:noFill/>
          <a:ln w="9525">
            <a:noFill/>
            <a:miter lim="800000"/>
            <a:headEnd/>
            <a:tailEnd/>
          </a:ln>
        </p:spPr>
        <p:txBody>
          <a:bodyPr wrap="none">
            <a:spAutoFit/>
          </a:bodyPr>
          <a:lstStyle/>
          <a:p>
            <a:pPr algn="ctr"/>
            <a:r>
              <a:rPr lang="en-US"/>
              <a:t>Original </a:t>
            </a:r>
          </a:p>
          <a:p>
            <a:pPr algn="ctr"/>
            <a:r>
              <a:rPr lang="en-US"/>
              <a:t>Sin / Sin</a:t>
            </a:r>
          </a:p>
          <a:p>
            <a:pPr algn="ctr"/>
            <a:r>
              <a:rPr lang="en-US"/>
              <a:t>“Snow over </a:t>
            </a:r>
          </a:p>
          <a:p>
            <a:pPr algn="ctr"/>
            <a:r>
              <a:rPr lang="en-US"/>
              <a:t>Dung”</a:t>
            </a:r>
          </a:p>
        </p:txBody>
      </p:sp>
      <p:sp>
        <p:nvSpPr>
          <p:cNvPr id="89104" name="AutoShape 16"/>
          <p:cNvSpPr>
            <a:spLocks noChangeArrowheads="1"/>
          </p:cNvSpPr>
          <p:nvPr/>
        </p:nvSpPr>
        <p:spPr bwMode="auto">
          <a:xfrm>
            <a:off x="5334000" y="381000"/>
            <a:ext cx="1828800" cy="1371600"/>
          </a:xfrm>
          <a:prstGeom prst="cloudCallout">
            <a:avLst>
              <a:gd name="adj1" fmla="val -81338"/>
              <a:gd name="adj2" fmla="val 88310"/>
            </a:avLst>
          </a:prstGeom>
          <a:solidFill>
            <a:schemeClr val="bg1">
              <a:lumMod val="75000"/>
            </a:schemeClr>
          </a:solidFill>
          <a:ln w="9525">
            <a:solidFill>
              <a:schemeClr val="tx1"/>
            </a:solidFill>
            <a:round/>
            <a:headEnd/>
            <a:tailEnd/>
          </a:ln>
        </p:spPr>
        <p:txBody>
          <a:bodyPr/>
          <a:lstStyle/>
          <a:p>
            <a:pPr algn="ctr"/>
            <a:endParaRPr lang="en-US"/>
          </a:p>
        </p:txBody>
      </p:sp>
      <p:sp>
        <p:nvSpPr>
          <p:cNvPr id="89105" name="Text Box 17"/>
          <p:cNvSpPr txBox="1">
            <a:spLocks noChangeArrowheads="1"/>
          </p:cNvSpPr>
          <p:nvPr/>
        </p:nvSpPr>
        <p:spPr bwMode="auto">
          <a:xfrm>
            <a:off x="5391150" y="762000"/>
            <a:ext cx="1695450" cy="396875"/>
          </a:xfrm>
          <a:prstGeom prst="rect">
            <a:avLst/>
          </a:prstGeom>
          <a:noFill/>
          <a:ln w="9525">
            <a:noFill/>
            <a:miter lim="800000"/>
            <a:headEnd/>
            <a:tailEnd/>
          </a:ln>
        </p:spPr>
        <p:txBody>
          <a:bodyPr wrap="none">
            <a:spAutoFit/>
          </a:bodyPr>
          <a:lstStyle/>
          <a:p>
            <a:r>
              <a:rPr lang="en-US"/>
              <a:t>Sanctification</a:t>
            </a:r>
          </a:p>
        </p:txBody>
      </p:sp>
      <p:sp>
        <p:nvSpPr>
          <p:cNvPr id="89106" name="AutoShape 18"/>
          <p:cNvSpPr>
            <a:spLocks noChangeArrowheads="1"/>
          </p:cNvSpPr>
          <p:nvPr/>
        </p:nvSpPr>
        <p:spPr bwMode="auto">
          <a:xfrm>
            <a:off x="6096000" y="1676400"/>
            <a:ext cx="1905000" cy="1066800"/>
          </a:xfrm>
          <a:prstGeom prst="cloudCallout">
            <a:avLst>
              <a:gd name="adj1" fmla="val -109833"/>
              <a:gd name="adj2" fmla="val 28870"/>
            </a:avLst>
          </a:prstGeom>
          <a:solidFill>
            <a:schemeClr val="bg1">
              <a:lumMod val="75000"/>
            </a:schemeClr>
          </a:solidFill>
          <a:ln w="9525">
            <a:solidFill>
              <a:schemeClr val="tx1"/>
            </a:solidFill>
            <a:round/>
            <a:headEnd/>
            <a:tailEnd/>
          </a:ln>
        </p:spPr>
        <p:txBody>
          <a:bodyPr/>
          <a:lstStyle/>
          <a:p>
            <a:pPr algn="ctr"/>
            <a:endParaRPr lang="en-US"/>
          </a:p>
        </p:txBody>
      </p:sp>
      <p:sp>
        <p:nvSpPr>
          <p:cNvPr id="89107" name="Text Box 19"/>
          <p:cNvSpPr txBox="1">
            <a:spLocks noChangeArrowheads="1"/>
          </p:cNvSpPr>
          <p:nvPr/>
        </p:nvSpPr>
        <p:spPr bwMode="auto">
          <a:xfrm>
            <a:off x="6518275" y="1981200"/>
            <a:ext cx="1101725" cy="396875"/>
          </a:xfrm>
          <a:prstGeom prst="rect">
            <a:avLst/>
          </a:prstGeom>
          <a:noFill/>
          <a:ln w="9525">
            <a:noFill/>
            <a:miter lim="800000"/>
            <a:headEnd/>
            <a:tailEnd/>
          </a:ln>
        </p:spPr>
        <p:txBody>
          <a:bodyPr wrap="none">
            <a:spAutoFit/>
          </a:bodyPr>
          <a:lstStyle/>
          <a:p>
            <a:r>
              <a:rPr lang="en-US"/>
              <a:t>Baptism</a:t>
            </a:r>
          </a:p>
        </p:txBody>
      </p:sp>
      <p:sp>
        <p:nvSpPr>
          <p:cNvPr id="89108" name="AutoShape 20"/>
          <p:cNvSpPr>
            <a:spLocks noChangeArrowheads="1"/>
          </p:cNvSpPr>
          <p:nvPr/>
        </p:nvSpPr>
        <p:spPr bwMode="auto">
          <a:xfrm>
            <a:off x="6956425" y="2570163"/>
            <a:ext cx="2057400" cy="1219200"/>
          </a:xfrm>
          <a:prstGeom prst="cloudCallout">
            <a:avLst>
              <a:gd name="adj1" fmla="val -137116"/>
              <a:gd name="adj2" fmla="val -40102"/>
            </a:avLst>
          </a:prstGeom>
          <a:solidFill>
            <a:schemeClr val="bg1">
              <a:lumMod val="75000"/>
            </a:schemeClr>
          </a:solidFill>
          <a:ln w="9525">
            <a:solidFill>
              <a:schemeClr val="tx1"/>
            </a:solidFill>
            <a:round/>
            <a:headEnd/>
            <a:tailEnd/>
          </a:ln>
        </p:spPr>
        <p:txBody>
          <a:bodyPr/>
          <a:lstStyle/>
          <a:p>
            <a:pPr algn="ctr"/>
            <a:endParaRPr lang="en-US"/>
          </a:p>
        </p:txBody>
      </p:sp>
      <p:sp>
        <p:nvSpPr>
          <p:cNvPr id="89109" name="Text Box 21"/>
          <p:cNvSpPr txBox="1">
            <a:spLocks noChangeArrowheads="1"/>
          </p:cNvSpPr>
          <p:nvPr/>
        </p:nvSpPr>
        <p:spPr bwMode="auto">
          <a:xfrm>
            <a:off x="7086600" y="2743200"/>
            <a:ext cx="1922463" cy="701675"/>
          </a:xfrm>
          <a:prstGeom prst="rect">
            <a:avLst/>
          </a:prstGeom>
          <a:noFill/>
          <a:ln w="9525">
            <a:noFill/>
            <a:miter lim="800000"/>
            <a:headEnd/>
            <a:tailEnd/>
          </a:ln>
        </p:spPr>
        <p:txBody>
          <a:bodyPr wrap="none">
            <a:spAutoFit/>
          </a:bodyPr>
          <a:lstStyle/>
          <a:p>
            <a:pPr algn="ctr"/>
            <a:r>
              <a:rPr lang="en-US"/>
              <a:t>Irresistible</a:t>
            </a:r>
          </a:p>
          <a:p>
            <a:pPr algn="ctr"/>
            <a:r>
              <a:rPr lang="en-US"/>
              <a:t>Concupiscence</a:t>
            </a:r>
          </a:p>
        </p:txBody>
      </p:sp>
      <p:sp>
        <p:nvSpPr>
          <p:cNvPr id="89110" name="AutoShape 22"/>
          <p:cNvSpPr>
            <a:spLocks noChangeArrowheads="1"/>
          </p:cNvSpPr>
          <p:nvPr/>
        </p:nvSpPr>
        <p:spPr bwMode="auto">
          <a:xfrm>
            <a:off x="5638800" y="3200400"/>
            <a:ext cx="1371600" cy="1219200"/>
          </a:xfrm>
          <a:prstGeom prst="cloudCallout">
            <a:avLst>
              <a:gd name="adj1" fmla="val -86343"/>
              <a:gd name="adj2" fmla="val -67579"/>
            </a:avLst>
          </a:prstGeom>
          <a:solidFill>
            <a:schemeClr val="bg1">
              <a:lumMod val="75000"/>
            </a:schemeClr>
          </a:solidFill>
          <a:ln w="9525">
            <a:solidFill>
              <a:schemeClr val="tx1"/>
            </a:solidFill>
            <a:round/>
            <a:headEnd/>
            <a:tailEnd/>
          </a:ln>
        </p:spPr>
        <p:txBody>
          <a:bodyPr/>
          <a:lstStyle/>
          <a:p>
            <a:pPr algn="ctr"/>
            <a:endParaRPr lang="en-US"/>
          </a:p>
        </p:txBody>
      </p:sp>
      <p:sp>
        <p:nvSpPr>
          <p:cNvPr id="89111" name="Text Box 23"/>
          <p:cNvSpPr txBox="1">
            <a:spLocks noChangeArrowheads="1"/>
          </p:cNvSpPr>
          <p:nvPr/>
        </p:nvSpPr>
        <p:spPr bwMode="auto">
          <a:xfrm>
            <a:off x="5562600" y="3336925"/>
            <a:ext cx="1565275" cy="701675"/>
          </a:xfrm>
          <a:prstGeom prst="rect">
            <a:avLst/>
          </a:prstGeom>
          <a:noFill/>
          <a:ln w="9525">
            <a:noFill/>
            <a:miter lim="800000"/>
            <a:headEnd/>
            <a:tailEnd/>
          </a:ln>
        </p:spPr>
        <p:txBody>
          <a:bodyPr wrap="none">
            <a:spAutoFit/>
          </a:bodyPr>
          <a:lstStyle/>
          <a:p>
            <a:pPr algn="ctr"/>
            <a:r>
              <a:rPr lang="en-US"/>
              <a:t>Works</a:t>
            </a:r>
          </a:p>
          <a:p>
            <a:pPr algn="ctr"/>
            <a:r>
              <a:rPr lang="en-US"/>
              <a:t>“Grave sins”</a:t>
            </a:r>
          </a:p>
        </p:txBody>
      </p:sp>
      <p:pic>
        <p:nvPicPr>
          <p:cNvPr id="89112" name="Picture 24"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8150" y="2286000"/>
            <a:ext cx="730250" cy="733425"/>
          </a:xfrm>
          <a:prstGeom prst="rect">
            <a:avLst/>
          </a:prstGeom>
          <a:noFill/>
          <a:ln w="9525">
            <a:noFill/>
            <a:miter lim="800000"/>
            <a:headEnd/>
            <a:tailEnd/>
          </a:ln>
        </p:spPr>
      </p:pic>
      <p:pic>
        <p:nvPicPr>
          <p:cNvPr id="89113" name="Picture 25"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75150" y="1295400"/>
            <a:ext cx="730250" cy="733425"/>
          </a:xfrm>
          <a:prstGeom prst="rect">
            <a:avLst/>
          </a:prstGeom>
          <a:noFill/>
          <a:ln w="9525">
            <a:noFill/>
            <a:miter lim="800000"/>
            <a:headEnd/>
            <a:tailEnd/>
          </a:ln>
        </p:spPr>
      </p:pic>
      <p:pic>
        <p:nvPicPr>
          <p:cNvPr id="89114" name="Picture 2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0" y="990600"/>
            <a:ext cx="730250" cy="733425"/>
          </a:xfrm>
          <a:prstGeom prst="rect">
            <a:avLst/>
          </a:prstGeom>
          <a:noFill/>
          <a:ln w="9525">
            <a:noFill/>
            <a:miter lim="800000"/>
            <a:headEnd/>
            <a:tailEnd/>
          </a:ln>
        </p:spPr>
      </p:pic>
      <p:pic>
        <p:nvPicPr>
          <p:cNvPr id="89115" name="Picture 27"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18150" y="1143000"/>
            <a:ext cx="730250" cy="733425"/>
          </a:xfrm>
          <a:prstGeom prst="rect">
            <a:avLst/>
          </a:prstGeom>
          <a:noFill/>
          <a:ln w="9525">
            <a:noFill/>
            <a:miter lim="800000"/>
            <a:headEnd/>
            <a:tailEnd/>
          </a:ln>
        </p:spPr>
      </p:pic>
      <p:pic>
        <p:nvPicPr>
          <p:cNvPr id="89116" name="Picture 28"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51550" y="2162175"/>
            <a:ext cx="730250" cy="733425"/>
          </a:xfrm>
          <a:prstGeom prst="rect">
            <a:avLst/>
          </a:prstGeom>
          <a:noFill/>
          <a:ln w="9525">
            <a:noFill/>
            <a:miter lim="800000"/>
            <a:headEnd/>
            <a:tailEnd/>
          </a:ln>
        </p:spPr>
      </p:pic>
      <p:pic>
        <p:nvPicPr>
          <p:cNvPr id="89117" name="Picture 29"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46950" y="3381375"/>
            <a:ext cx="730250" cy="733425"/>
          </a:xfrm>
          <a:prstGeom prst="rect">
            <a:avLst/>
          </a:prstGeom>
          <a:noFill/>
          <a:ln w="9525">
            <a:noFill/>
            <a:miter lim="800000"/>
            <a:headEnd/>
            <a:tailEnd/>
          </a:ln>
        </p:spPr>
      </p:pic>
      <p:pic>
        <p:nvPicPr>
          <p:cNvPr id="89118" name="Picture 30"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3200" y="3886200"/>
            <a:ext cx="730250" cy="73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atechism%20Cover"/>
          <p:cNvPicPr>
            <a:picLocks noChangeAspect="1" noChangeArrowheads="1"/>
          </p:cNvPicPr>
          <p:nvPr/>
        </p:nvPicPr>
        <p:blipFill>
          <a:blip r:embed="rId3" cstate="print"/>
          <a:srcRect/>
          <a:stretch>
            <a:fillRect/>
          </a:stretch>
        </p:blipFill>
        <p:spPr bwMode="auto">
          <a:xfrm>
            <a:off x="381000" y="762000"/>
            <a:ext cx="542925" cy="838200"/>
          </a:xfrm>
          <a:prstGeom prst="rect">
            <a:avLst/>
          </a:prstGeom>
          <a:noFill/>
          <a:ln w="9525">
            <a:noFill/>
            <a:miter lim="800000"/>
            <a:headEnd/>
            <a:tailEnd/>
          </a:ln>
        </p:spPr>
      </p:pic>
      <p:sp>
        <p:nvSpPr>
          <p:cNvPr id="90115" name="Text Box 3"/>
          <p:cNvSpPr txBox="1">
            <a:spLocks noChangeArrowheads="1"/>
          </p:cNvSpPr>
          <p:nvPr/>
        </p:nvSpPr>
        <p:spPr bwMode="auto">
          <a:xfrm>
            <a:off x="288925" y="304800"/>
            <a:ext cx="8572500" cy="5273675"/>
          </a:xfrm>
          <a:prstGeom prst="rect">
            <a:avLst/>
          </a:prstGeom>
          <a:noFill/>
          <a:ln w="9525">
            <a:noFill/>
            <a:miter lim="800000"/>
            <a:headEnd/>
            <a:tailEnd/>
          </a:ln>
        </p:spPr>
        <p:txBody>
          <a:bodyPr wrap="none">
            <a:spAutoFit/>
          </a:bodyPr>
          <a:lstStyle/>
          <a:p>
            <a:r>
              <a:rPr lang="en-US"/>
              <a:t>Catholic Catechism:</a:t>
            </a:r>
          </a:p>
          <a:p>
            <a:r>
              <a:rPr lang="en-US"/>
              <a:t>	</a:t>
            </a:r>
            <a:r>
              <a:rPr lang="en-US" b="1"/>
              <a:t>2009 </a:t>
            </a:r>
            <a:r>
              <a:rPr lang="en-US"/>
              <a:t>Filial adoption, in making us partakers by grace in the divine </a:t>
            </a:r>
          </a:p>
          <a:p>
            <a:r>
              <a:rPr lang="en-US"/>
              <a:t>	nature, can bestow true merit on us as a result of God's gratuitous </a:t>
            </a:r>
          </a:p>
          <a:p>
            <a:r>
              <a:rPr lang="en-US"/>
              <a:t>	justice. This is our right by grace, the full right of love, making us </a:t>
            </a:r>
          </a:p>
          <a:p>
            <a:r>
              <a:rPr lang="en-US"/>
              <a:t>	"co-heirs" with Christ and worthy of obtaining "the promised </a:t>
            </a:r>
          </a:p>
          <a:p>
            <a:r>
              <a:rPr lang="en-US"/>
              <a:t>	inheritance of eternal life." The merits of our good works are gifts </a:t>
            </a:r>
          </a:p>
          <a:p>
            <a:r>
              <a:rPr lang="en-US"/>
              <a:t>	of the divine goodness. "Grace has gone before us; now we are </a:t>
            </a:r>
          </a:p>
          <a:p>
            <a:r>
              <a:rPr lang="en-US"/>
              <a:t>	given what is due. . . . Our merits are God's gifts."</a:t>
            </a:r>
            <a:br>
              <a:rPr lang="en-US"/>
            </a:br>
            <a:r>
              <a:rPr lang="en-US"/>
              <a:t>	</a:t>
            </a:r>
            <a:r>
              <a:rPr lang="en-US" b="1"/>
              <a:t>2044 </a:t>
            </a:r>
            <a:r>
              <a:rPr lang="en-US"/>
              <a:t>The fidelity of the baptized is a primordial condition for the </a:t>
            </a:r>
          </a:p>
          <a:p>
            <a:r>
              <a:rPr lang="en-US"/>
              <a:t>	proclamation of the Gospel and for the </a:t>
            </a:r>
            <a:r>
              <a:rPr lang="en-US" i="1"/>
              <a:t>Church's mission in the </a:t>
            </a:r>
          </a:p>
          <a:p>
            <a:r>
              <a:rPr lang="en-US" i="1"/>
              <a:t>	world</a:t>
            </a:r>
            <a:r>
              <a:rPr lang="en-US"/>
              <a:t>. In order that the message of salvation can show the power </a:t>
            </a:r>
          </a:p>
          <a:p>
            <a:r>
              <a:rPr lang="en-US"/>
              <a:t>	of its truth and radiance before men, it must be authenticated by </a:t>
            </a:r>
          </a:p>
          <a:p>
            <a:r>
              <a:rPr lang="en-US"/>
              <a:t>	the witness of the life of Christians. "The witness of a Christian life </a:t>
            </a:r>
          </a:p>
          <a:p>
            <a:r>
              <a:rPr lang="en-US"/>
              <a:t>	and good works done in a supernatural spirit have great power </a:t>
            </a:r>
          </a:p>
          <a:p>
            <a:r>
              <a:rPr lang="en-US"/>
              <a:t>	to draw men to the faith and to God."</a:t>
            </a:r>
            <a:br>
              <a:rPr lang="en-US"/>
            </a:br>
            <a:endParaRPr lang="en-US"/>
          </a:p>
          <a:p>
            <a:r>
              <a:rPr lang="en-US"/>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nhead 8"/>
          <p:cNvPicPr>
            <a:picLocks noChangeAspect="1" noChangeArrowheads="1"/>
          </p:cNvPicPr>
          <p:nvPr/>
        </p:nvPicPr>
        <p:blipFill>
          <a:blip r:embed="rId3" cstate="print"/>
          <a:srcRect/>
          <a:stretch>
            <a:fillRect/>
          </a:stretch>
        </p:blipFill>
        <p:spPr bwMode="auto">
          <a:xfrm>
            <a:off x="381000" y="546100"/>
            <a:ext cx="685800" cy="673100"/>
          </a:xfrm>
          <a:prstGeom prst="rect">
            <a:avLst/>
          </a:prstGeom>
          <a:noFill/>
          <a:ln w="9525">
            <a:noFill/>
            <a:miter lim="800000"/>
            <a:headEnd/>
            <a:tailEnd/>
          </a:ln>
        </p:spPr>
      </p:pic>
      <p:pic>
        <p:nvPicPr>
          <p:cNvPr id="91139" name="Picture 4" descr="bible">
            <a:hlinkClick r:id="rId4"/>
          </p:cNvPr>
          <p:cNvPicPr>
            <a:picLocks noChangeAspect="1" noChangeArrowheads="1"/>
          </p:cNvPicPr>
          <p:nvPr/>
        </p:nvPicPr>
        <p:blipFill>
          <a:blip r:embed="rId5" cstate="print"/>
          <a:srcRect/>
          <a:stretch>
            <a:fillRect/>
          </a:stretch>
        </p:blipFill>
        <p:spPr bwMode="auto">
          <a:xfrm>
            <a:off x="381000" y="1638300"/>
            <a:ext cx="762000" cy="495300"/>
          </a:xfrm>
          <a:prstGeom prst="rect">
            <a:avLst/>
          </a:prstGeom>
          <a:noFill/>
          <a:ln w="9525">
            <a:noFill/>
            <a:miter lim="800000"/>
            <a:headEnd/>
            <a:tailEnd/>
          </a:ln>
        </p:spPr>
      </p:pic>
      <p:pic>
        <p:nvPicPr>
          <p:cNvPr id="91140" name="Picture 5" descr="st peters"/>
          <p:cNvPicPr>
            <a:picLocks noChangeAspect="1" noChangeArrowheads="1"/>
          </p:cNvPicPr>
          <p:nvPr/>
        </p:nvPicPr>
        <p:blipFill>
          <a:blip r:embed="rId6" cstate="print"/>
          <a:srcRect/>
          <a:stretch>
            <a:fillRect/>
          </a:stretch>
        </p:blipFill>
        <p:spPr bwMode="auto">
          <a:xfrm>
            <a:off x="228600" y="3048000"/>
            <a:ext cx="844550" cy="914400"/>
          </a:xfrm>
          <a:prstGeom prst="rect">
            <a:avLst/>
          </a:prstGeom>
          <a:noFill/>
          <a:ln w="9525">
            <a:noFill/>
            <a:miter lim="800000"/>
            <a:headEnd/>
            <a:tailEnd/>
          </a:ln>
        </p:spPr>
      </p:pic>
      <p:pic>
        <p:nvPicPr>
          <p:cNvPr id="91141" name="Picture 6" descr="ald50tp">
            <a:hlinkClick r:id="rId7"/>
          </p:cNvPr>
          <p:cNvPicPr>
            <a:picLocks noChangeAspect="1" noChangeArrowheads="1"/>
          </p:cNvPicPr>
          <p:nvPr/>
        </p:nvPicPr>
        <p:blipFill>
          <a:blip r:embed="rId8" cstate="print"/>
          <a:srcRect/>
          <a:stretch>
            <a:fillRect/>
          </a:stretch>
        </p:blipFill>
        <p:spPr bwMode="auto">
          <a:xfrm>
            <a:off x="381000" y="4343400"/>
            <a:ext cx="533400" cy="762000"/>
          </a:xfrm>
          <a:prstGeom prst="rect">
            <a:avLst/>
          </a:prstGeom>
          <a:noFill/>
          <a:ln w="9525">
            <a:noFill/>
            <a:miter lim="800000"/>
            <a:headEnd/>
            <a:tailEnd/>
          </a:ln>
        </p:spPr>
      </p:pic>
      <p:sp>
        <p:nvSpPr>
          <p:cNvPr id="91142" name="Text Box 7"/>
          <p:cNvSpPr txBox="1">
            <a:spLocks noChangeArrowheads="1"/>
          </p:cNvSpPr>
          <p:nvPr/>
        </p:nvSpPr>
        <p:spPr bwMode="auto">
          <a:xfrm>
            <a:off x="381000" y="136525"/>
            <a:ext cx="8359775" cy="1006475"/>
          </a:xfrm>
          <a:prstGeom prst="rect">
            <a:avLst/>
          </a:prstGeom>
          <a:noFill/>
          <a:ln w="9525">
            <a:noFill/>
            <a:miter lim="800000"/>
            <a:headEnd/>
            <a:tailEnd/>
          </a:ln>
        </p:spPr>
        <p:txBody>
          <a:bodyPr wrap="none">
            <a:spAutoFit/>
          </a:bodyPr>
          <a:lstStyle/>
          <a:p>
            <a:r>
              <a:rPr lang="en-US"/>
              <a:t>Luther’s teaching: all the works of men, even the most sanctified, are sin;</a:t>
            </a:r>
          </a:p>
          <a:p>
            <a:r>
              <a:rPr lang="en-US"/>
              <a:t>	though the just ought to believe that his works are sins, yet</a:t>
            </a:r>
          </a:p>
          <a:p>
            <a:r>
              <a:rPr lang="en-US"/>
              <a:t>	he ought to be assured that they are not imputed.</a:t>
            </a:r>
          </a:p>
        </p:txBody>
      </p:sp>
      <p:sp>
        <p:nvSpPr>
          <p:cNvPr id="91143" name="Text Box 8"/>
          <p:cNvSpPr txBox="1">
            <a:spLocks noChangeArrowheads="1"/>
          </p:cNvSpPr>
          <p:nvPr/>
        </p:nvSpPr>
        <p:spPr bwMode="auto">
          <a:xfrm>
            <a:off x="365125" y="1230313"/>
            <a:ext cx="8297863" cy="1311275"/>
          </a:xfrm>
          <a:prstGeom prst="rect">
            <a:avLst/>
          </a:prstGeom>
          <a:noFill/>
          <a:ln w="9525">
            <a:noFill/>
            <a:miter lim="800000"/>
            <a:headEnd/>
            <a:tailEnd/>
          </a:ln>
        </p:spPr>
        <p:txBody>
          <a:bodyPr wrap="none">
            <a:spAutoFit/>
          </a:bodyPr>
          <a:lstStyle/>
          <a:p>
            <a:r>
              <a:rPr lang="en-US"/>
              <a:t>Biblical argument: </a:t>
            </a:r>
          </a:p>
          <a:p>
            <a:r>
              <a:rPr lang="en-US"/>
              <a:t>	</a:t>
            </a:r>
            <a:r>
              <a:rPr lang="en-US" b="1"/>
              <a:t>James 2:14, 17 </a:t>
            </a:r>
            <a:r>
              <a:rPr lang="en-US"/>
              <a:t> What good is it, my brothers, if someone </a:t>
            </a:r>
          </a:p>
          <a:p>
            <a:r>
              <a:rPr lang="en-US"/>
              <a:t>	says he has faith but does not have works? Can that faith save </a:t>
            </a:r>
          </a:p>
          <a:p>
            <a:r>
              <a:rPr lang="en-US"/>
              <a:t>	him?. . .  So also faith of itself, if it does not have works, is dead.</a:t>
            </a:r>
          </a:p>
        </p:txBody>
      </p:sp>
      <p:sp>
        <p:nvSpPr>
          <p:cNvPr id="91144" name="Text Box 9"/>
          <p:cNvSpPr txBox="1">
            <a:spLocks noChangeArrowheads="1"/>
          </p:cNvSpPr>
          <p:nvPr/>
        </p:nvSpPr>
        <p:spPr bwMode="auto">
          <a:xfrm>
            <a:off x="288925" y="2727325"/>
            <a:ext cx="8361363" cy="1006475"/>
          </a:xfrm>
          <a:prstGeom prst="rect">
            <a:avLst/>
          </a:prstGeom>
          <a:noFill/>
          <a:ln w="9525">
            <a:noFill/>
            <a:miter lim="800000"/>
            <a:headEnd/>
            <a:tailEnd/>
          </a:ln>
        </p:spPr>
        <p:txBody>
          <a:bodyPr wrap="none">
            <a:spAutoFit/>
          </a:bodyPr>
          <a:lstStyle/>
          <a:p>
            <a:r>
              <a:rPr lang="en-US"/>
              <a:t>Church’s teaching: the Church believed and always taught what James</a:t>
            </a:r>
          </a:p>
          <a:p>
            <a:r>
              <a:rPr lang="en-US"/>
              <a:t>	wrote in his letter--faith without works is dead, hence good works</a:t>
            </a:r>
          </a:p>
          <a:p>
            <a:r>
              <a:rPr lang="en-US"/>
              <a:t>	follow from the faith of the believer.</a:t>
            </a:r>
          </a:p>
        </p:txBody>
      </p:sp>
      <p:sp>
        <p:nvSpPr>
          <p:cNvPr id="91145" name="Text Box 10"/>
          <p:cNvSpPr txBox="1">
            <a:spLocks noChangeArrowheads="1"/>
          </p:cNvSpPr>
          <p:nvPr/>
        </p:nvSpPr>
        <p:spPr bwMode="auto">
          <a:xfrm>
            <a:off x="288925" y="3870325"/>
            <a:ext cx="8712200" cy="2835275"/>
          </a:xfrm>
          <a:prstGeom prst="rect">
            <a:avLst/>
          </a:prstGeom>
          <a:noFill/>
          <a:ln w="9525">
            <a:noFill/>
            <a:miter lim="800000"/>
            <a:headEnd/>
            <a:tailEnd/>
          </a:ln>
        </p:spPr>
        <p:txBody>
          <a:bodyPr wrap="none">
            <a:spAutoFit/>
          </a:bodyPr>
          <a:lstStyle/>
          <a:p>
            <a:r>
              <a:rPr lang="en-US"/>
              <a:t>Council of Trent’s teaching:</a:t>
            </a:r>
          </a:p>
          <a:p>
            <a:r>
              <a:rPr lang="en-US"/>
              <a:t>	</a:t>
            </a:r>
            <a:r>
              <a:rPr lang="en-US" b="1" i="1"/>
              <a:t>On Justification</a:t>
            </a:r>
            <a:r>
              <a:rPr lang="en-US" b="1"/>
              <a:t> Chapter XVI</a:t>
            </a:r>
            <a:r>
              <a:rPr lang="en-US"/>
              <a:t> Before men, therefore, who have </a:t>
            </a:r>
          </a:p>
          <a:p>
            <a:r>
              <a:rPr lang="en-US"/>
              <a:t>	been justified in this manner,-whether they have preserved </a:t>
            </a:r>
          </a:p>
          <a:p>
            <a:r>
              <a:rPr lang="en-US"/>
              <a:t>	uninterruptedly the grace received, or whether they have recovered </a:t>
            </a:r>
          </a:p>
          <a:p>
            <a:r>
              <a:rPr lang="en-US"/>
              <a:t>	it when lost,-are to be set the words of the Apostle: Abound in </a:t>
            </a:r>
          </a:p>
          <a:p>
            <a:r>
              <a:rPr lang="en-US"/>
              <a:t>	every good work, knowing that your labor is not in vain in the </a:t>
            </a:r>
          </a:p>
          <a:p>
            <a:r>
              <a:rPr lang="en-US"/>
              <a:t>	Lord; for God is not unjust, that he should forget your work, and </a:t>
            </a:r>
          </a:p>
          <a:p>
            <a:r>
              <a:rPr lang="en-US"/>
              <a:t>	the love which you have shown in his name; and, do not lose </a:t>
            </a:r>
          </a:p>
          <a:p>
            <a:r>
              <a:rPr lang="en-US"/>
              <a:t>	your confidence, which hath a great reward.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manhead 12"/>
          <p:cNvPicPr>
            <a:picLocks noChangeAspect="1" noChangeArrowheads="1"/>
          </p:cNvPicPr>
          <p:nvPr/>
        </p:nvPicPr>
        <p:blipFill>
          <a:blip r:embed="rId3" cstate="print"/>
          <a:srcRect/>
          <a:stretch>
            <a:fillRect/>
          </a:stretch>
        </p:blipFill>
        <p:spPr bwMode="auto">
          <a:xfrm>
            <a:off x="1143000" y="912813"/>
            <a:ext cx="2286000" cy="2139950"/>
          </a:xfrm>
          <a:prstGeom prst="rect">
            <a:avLst/>
          </a:prstGeom>
          <a:noFill/>
          <a:ln w="9525">
            <a:noFill/>
            <a:miter lim="800000"/>
            <a:headEnd/>
            <a:tailEnd/>
          </a:ln>
        </p:spPr>
      </p:pic>
      <p:sp>
        <p:nvSpPr>
          <p:cNvPr id="92163" name="AutoShape 3"/>
          <p:cNvSpPr>
            <a:spLocks noChangeArrowheads="1"/>
          </p:cNvSpPr>
          <p:nvPr/>
        </p:nvSpPr>
        <p:spPr bwMode="auto">
          <a:xfrm>
            <a:off x="381000" y="304800"/>
            <a:ext cx="2057400" cy="1905000"/>
          </a:xfrm>
          <a:prstGeom prst="cloudCallout">
            <a:avLst>
              <a:gd name="adj1" fmla="val 35569"/>
              <a:gd name="adj2" fmla="val 81667"/>
            </a:avLst>
          </a:prstGeom>
          <a:solidFill>
            <a:schemeClr val="bg1">
              <a:lumMod val="75000"/>
            </a:schemeClr>
          </a:solidFill>
          <a:ln w="9525">
            <a:solidFill>
              <a:schemeClr val="tx1"/>
            </a:solidFill>
            <a:round/>
            <a:headEnd/>
            <a:tailEnd/>
          </a:ln>
        </p:spPr>
        <p:txBody>
          <a:bodyPr wrap="none" anchor="ctr"/>
          <a:lstStyle/>
          <a:p>
            <a:pPr algn="ctr"/>
            <a:endParaRPr lang="en-US" sz="2400">
              <a:latin typeface="Times New Roman" pitchFamily="18" charset="0"/>
            </a:endParaRPr>
          </a:p>
        </p:txBody>
      </p:sp>
      <p:pic>
        <p:nvPicPr>
          <p:cNvPr id="92164" name="Picture 4" descr="scroll"/>
          <p:cNvPicPr>
            <a:picLocks noChangeAspect="1" noChangeArrowheads="1"/>
          </p:cNvPicPr>
          <p:nvPr/>
        </p:nvPicPr>
        <p:blipFill>
          <a:blip r:embed="rId4" cstate="print"/>
          <a:srcRect/>
          <a:stretch>
            <a:fillRect/>
          </a:stretch>
        </p:blipFill>
        <p:spPr bwMode="auto">
          <a:xfrm>
            <a:off x="3897313" y="304800"/>
            <a:ext cx="1347787" cy="1524000"/>
          </a:xfrm>
          <a:prstGeom prst="rect">
            <a:avLst/>
          </a:prstGeom>
          <a:noFill/>
          <a:ln w="9525">
            <a:noFill/>
            <a:miter lim="800000"/>
            <a:headEnd/>
            <a:tailEnd/>
          </a:ln>
        </p:spPr>
      </p:pic>
      <p:sp>
        <p:nvSpPr>
          <p:cNvPr id="92165" name="Text Box 5"/>
          <p:cNvSpPr txBox="1">
            <a:spLocks noChangeArrowheads="1"/>
          </p:cNvSpPr>
          <p:nvPr/>
        </p:nvSpPr>
        <p:spPr bwMode="auto">
          <a:xfrm>
            <a:off x="2971800" y="2133600"/>
            <a:ext cx="3214688" cy="822325"/>
          </a:xfrm>
          <a:prstGeom prst="rect">
            <a:avLst/>
          </a:prstGeom>
          <a:noFill/>
          <a:ln w="9525">
            <a:noFill/>
            <a:miter lim="800000"/>
            <a:headEnd/>
            <a:tailEnd/>
          </a:ln>
        </p:spPr>
        <p:txBody>
          <a:bodyPr wrap="none">
            <a:spAutoFit/>
          </a:bodyPr>
          <a:lstStyle/>
          <a:p>
            <a:pPr algn="ctr"/>
            <a:r>
              <a:rPr lang="en-US" sz="2400" b="1"/>
              <a:t>“God imputes”</a:t>
            </a:r>
          </a:p>
          <a:p>
            <a:pPr algn="ctr"/>
            <a:r>
              <a:rPr lang="en-US" sz="2400" b="1"/>
              <a:t>“legally declared so”</a:t>
            </a:r>
          </a:p>
        </p:txBody>
      </p:sp>
      <p:pic>
        <p:nvPicPr>
          <p:cNvPr id="92166" name="Picture 6"/>
          <p:cNvPicPr>
            <a:picLocks noChangeAspect="1" noChangeArrowheads="1"/>
          </p:cNvPicPr>
          <p:nvPr/>
        </p:nvPicPr>
        <p:blipFill>
          <a:blip r:embed="rId5" cstate="print"/>
          <a:srcRect/>
          <a:stretch>
            <a:fillRect/>
          </a:stretch>
        </p:blipFill>
        <p:spPr bwMode="auto">
          <a:xfrm>
            <a:off x="6019800" y="914400"/>
            <a:ext cx="2214563" cy="2078038"/>
          </a:xfrm>
          <a:prstGeom prst="rect">
            <a:avLst/>
          </a:prstGeom>
          <a:noFill/>
          <a:ln w="9525">
            <a:noFill/>
            <a:miter lim="800000"/>
            <a:headEnd/>
            <a:tailEnd/>
          </a:ln>
        </p:spPr>
      </p:pic>
      <p:sp>
        <p:nvSpPr>
          <p:cNvPr id="92167" name="AutoShape 7"/>
          <p:cNvSpPr>
            <a:spLocks noChangeArrowheads="1"/>
          </p:cNvSpPr>
          <p:nvPr/>
        </p:nvSpPr>
        <p:spPr bwMode="auto">
          <a:xfrm>
            <a:off x="6781800" y="0"/>
            <a:ext cx="2057400" cy="1905000"/>
          </a:xfrm>
          <a:prstGeom prst="cloudCallout">
            <a:avLst>
              <a:gd name="adj1" fmla="val -43750"/>
              <a:gd name="adj2" fmla="val 99000"/>
            </a:avLst>
          </a:prstGeom>
          <a:solidFill>
            <a:schemeClr val="bg1">
              <a:lumMod val="75000"/>
            </a:schemeClr>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92168" name="AutoShape 8"/>
          <p:cNvSpPr>
            <a:spLocks noChangeArrowheads="1"/>
          </p:cNvSpPr>
          <p:nvPr/>
        </p:nvSpPr>
        <p:spPr bwMode="auto">
          <a:xfrm>
            <a:off x="3352800" y="2819400"/>
            <a:ext cx="2514600" cy="1828800"/>
          </a:xfrm>
          <a:prstGeom prst="rightArrow">
            <a:avLst>
              <a:gd name="adj1" fmla="val 50000"/>
              <a:gd name="adj2" fmla="val 34375"/>
            </a:avLst>
          </a:prstGeom>
          <a:solidFill>
            <a:schemeClr val="bg1"/>
          </a:solidFill>
          <a:ln w="9525">
            <a:solidFill>
              <a:schemeClr val="tx1"/>
            </a:solidFill>
            <a:miter lim="800000"/>
            <a:headEnd/>
            <a:tailEnd/>
          </a:ln>
        </p:spPr>
        <p:txBody>
          <a:bodyPr wrap="none" anchor="ctr"/>
          <a:lstStyle/>
          <a:p>
            <a:endParaRPr lang="en-US"/>
          </a:p>
        </p:txBody>
      </p:sp>
      <p:sp>
        <p:nvSpPr>
          <p:cNvPr id="92169" name="Text Box 9"/>
          <p:cNvSpPr txBox="1">
            <a:spLocks noChangeArrowheads="1"/>
          </p:cNvSpPr>
          <p:nvPr/>
        </p:nvSpPr>
        <p:spPr bwMode="auto">
          <a:xfrm>
            <a:off x="3352800" y="3473450"/>
            <a:ext cx="2282825" cy="519113"/>
          </a:xfrm>
          <a:prstGeom prst="rect">
            <a:avLst/>
          </a:prstGeom>
          <a:noFill/>
          <a:ln w="9525">
            <a:noFill/>
            <a:miter lim="800000"/>
            <a:headEnd/>
            <a:tailEnd/>
          </a:ln>
        </p:spPr>
        <p:txBody>
          <a:bodyPr wrap="none">
            <a:spAutoFit/>
          </a:bodyPr>
          <a:lstStyle/>
          <a:p>
            <a:r>
              <a:rPr lang="en-US" sz="2800" b="1">
                <a:solidFill>
                  <a:schemeClr val="accent2"/>
                </a:solidFill>
              </a:rPr>
              <a:t>Justification</a:t>
            </a:r>
            <a:endParaRPr lang="en-US" sz="2800" b="1"/>
          </a:p>
        </p:txBody>
      </p:sp>
      <p:sp>
        <p:nvSpPr>
          <p:cNvPr id="92170" name="Text Box 10"/>
          <p:cNvSpPr txBox="1">
            <a:spLocks noChangeArrowheads="1"/>
          </p:cNvSpPr>
          <p:nvPr/>
        </p:nvSpPr>
        <p:spPr bwMode="auto">
          <a:xfrm>
            <a:off x="555625" y="974725"/>
            <a:ext cx="1577975" cy="396875"/>
          </a:xfrm>
          <a:prstGeom prst="rect">
            <a:avLst/>
          </a:prstGeom>
          <a:noFill/>
          <a:ln w="9525">
            <a:noFill/>
            <a:miter lim="800000"/>
            <a:headEnd/>
            <a:tailEnd/>
          </a:ln>
        </p:spPr>
        <p:txBody>
          <a:bodyPr wrap="none">
            <a:spAutoFit/>
          </a:bodyPr>
          <a:lstStyle/>
          <a:p>
            <a:r>
              <a:rPr lang="en-US" b="1"/>
              <a:t>Original sin</a:t>
            </a:r>
          </a:p>
        </p:txBody>
      </p:sp>
      <p:sp>
        <p:nvSpPr>
          <p:cNvPr id="92171" name="AutoShape 11"/>
          <p:cNvSpPr>
            <a:spLocks noChangeArrowheads="1"/>
          </p:cNvSpPr>
          <p:nvPr/>
        </p:nvSpPr>
        <p:spPr bwMode="auto">
          <a:xfrm>
            <a:off x="7010400" y="0"/>
            <a:ext cx="2057400" cy="1905000"/>
          </a:xfrm>
          <a:prstGeom prst="cloudCallout">
            <a:avLst>
              <a:gd name="adj1" fmla="val -44755"/>
              <a:gd name="adj2" fmla="val 99000"/>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92172" name="Text Box 12"/>
          <p:cNvSpPr txBox="1">
            <a:spLocks noChangeArrowheads="1"/>
          </p:cNvSpPr>
          <p:nvPr/>
        </p:nvSpPr>
        <p:spPr bwMode="auto">
          <a:xfrm>
            <a:off x="7162800" y="533400"/>
            <a:ext cx="1905000" cy="1311275"/>
          </a:xfrm>
          <a:prstGeom prst="rect">
            <a:avLst/>
          </a:prstGeom>
          <a:noFill/>
          <a:ln w="9525">
            <a:noFill/>
            <a:miter lim="800000"/>
            <a:headEnd/>
            <a:tailEnd/>
          </a:ln>
        </p:spPr>
        <p:txBody>
          <a:bodyPr wrap="none">
            <a:spAutoFit/>
          </a:bodyPr>
          <a:lstStyle/>
          <a:p>
            <a:r>
              <a:rPr lang="en-US" b="1"/>
              <a:t>Sin is covered</a:t>
            </a:r>
          </a:p>
          <a:p>
            <a:r>
              <a:rPr lang="en-US" b="1"/>
              <a:t>like snow on </a:t>
            </a:r>
          </a:p>
          <a:p>
            <a:r>
              <a:rPr lang="en-US" b="1"/>
              <a:t>dung. </a:t>
            </a:r>
          </a:p>
          <a:p>
            <a:r>
              <a:rPr lang="en-US" b="1"/>
              <a:t>         LUTHER</a:t>
            </a:r>
          </a:p>
        </p:txBody>
      </p:sp>
      <p:sp>
        <p:nvSpPr>
          <p:cNvPr id="92173" name="Text Box 13"/>
          <p:cNvSpPr txBox="1">
            <a:spLocks noChangeArrowheads="1"/>
          </p:cNvSpPr>
          <p:nvPr/>
        </p:nvSpPr>
        <p:spPr bwMode="auto">
          <a:xfrm>
            <a:off x="1752600" y="5257800"/>
            <a:ext cx="6245225" cy="457200"/>
          </a:xfrm>
          <a:prstGeom prst="rect">
            <a:avLst/>
          </a:prstGeom>
          <a:noFill/>
          <a:ln w="9525">
            <a:noFill/>
            <a:miter lim="800000"/>
            <a:headEnd/>
            <a:tailEnd/>
          </a:ln>
        </p:spPr>
        <p:txBody>
          <a:bodyPr wrap="none">
            <a:spAutoFit/>
          </a:bodyPr>
          <a:lstStyle/>
          <a:p>
            <a:r>
              <a:rPr lang="en-US" sz="2400" b="1">
                <a:solidFill>
                  <a:srgbClr val="CC3300"/>
                </a:solidFill>
              </a:rPr>
              <a:t>Summary View of the Reformers’ Position</a:t>
            </a:r>
          </a:p>
        </p:txBody>
      </p:sp>
      <p:sp>
        <p:nvSpPr>
          <p:cNvPr id="92174" name="AutoShape 14"/>
          <p:cNvSpPr>
            <a:spLocks noChangeArrowheads="1"/>
          </p:cNvSpPr>
          <p:nvPr/>
        </p:nvSpPr>
        <p:spPr bwMode="auto">
          <a:xfrm>
            <a:off x="3810000" y="3657600"/>
            <a:ext cx="2514600" cy="1828800"/>
          </a:xfrm>
          <a:prstGeom prst="rightArrow">
            <a:avLst>
              <a:gd name="adj1" fmla="val 50000"/>
              <a:gd name="adj2" fmla="val 34375"/>
            </a:avLst>
          </a:prstGeom>
          <a:solidFill>
            <a:schemeClr val="bg1"/>
          </a:solidFill>
          <a:ln w="9525">
            <a:solidFill>
              <a:schemeClr val="tx1"/>
            </a:solidFill>
            <a:miter lim="800000"/>
            <a:headEnd/>
            <a:tailEnd/>
          </a:ln>
        </p:spPr>
        <p:txBody>
          <a:bodyPr wrap="none" anchor="ctr"/>
          <a:lstStyle/>
          <a:p>
            <a:endParaRPr lang="en-US"/>
          </a:p>
        </p:txBody>
      </p:sp>
      <p:sp>
        <p:nvSpPr>
          <p:cNvPr id="92175" name="Text Box 15"/>
          <p:cNvSpPr txBox="1">
            <a:spLocks noChangeArrowheads="1"/>
          </p:cNvSpPr>
          <p:nvPr/>
        </p:nvSpPr>
        <p:spPr bwMode="auto">
          <a:xfrm>
            <a:off x="3733800" y="4267200"/>
            <a:ext cx="2519363" cy="519113"/>
          </a:xfrm>
          <a:prstGeom prst="rect">
            <a:avLst/>
          </a:prstGeom>
          <a:noFill/>
          <a:ln w="9525">
            <a:noFill/>
            <a:miter lim="800000"/>
            <a:headEnd/>
            <a:tailEnd/>
          </a:ln>
        </p:spPr>
        <p:txBody>
          <a:bodyPr wrap="none">
            <a:spAutoFit/>
          </a:bodyPr>
          <a:lstStyle/>
          <a:p>
            <a:r>
              <a:rPr lang="en-US" sz="2800" b="1">
                <a:solidFill>
                  <a:schemeClr val="accent2"/>
                </a:solidFill>
              </a:rPr>
              <a:t>Sanctification</a:t>
            </a:r>
          </a:p>
        </p:txBody>
      </p:sp>
      <p:sp>
        <p:nvSpPr>
          <p:cNvPr id="92176" name="AutoShape 16"/>
          <p:cNvSpPr>
            <a:spLocks noChangeArrowheads="1"/>
          </p:cNvSpPr>
          <p:nvPr/>
        </p:nvSpPr>
        <p:spPr bwMode="auto">
          <a:xfrm>
            <a:off x="7162800" y="2819400"/>
            <a:ext cx="1828800" cy="1676400"/>
          </a:xfrm>
          <a:prstGeom prst="cloudCallout">
            <a:avLst>
              <a:gd name="adj1" fmla="val -60417"/>
              <a:gd name="adj2" fmla="val -44981"/>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92177" name="Text Box 17"/>
          <p:cNvSpPr txBox="1">
            <a:spLocks noChangeArrowheads="1"/>
          </p:cNvSpPr>
          <p:nvPr/>
        </p:nvSpPr>
        <p:spPr bwMode="auto">
          <a:xfrm>
            <a:off x="7158038" y="3048000"/>
            <a:ext cx="1833562" cy="1006475"/>
          </a:xfrm>
          <a:prstGeom prst="rect">
            <a:avLst/>
          </a:prstGeom>
          <a:noFill/>
          <a:ln w="9525">
            <a:noFill/>
            <a:miter lim="800000"/>
            <a:headEnd/>
            <a:tailEnd/>
          </a:ln>
        </p:spPr>
        <p:txBody>
          <a:bodyPr wrap="none">
            <a:spAutoFit/>
          </a:bodyPr>
          <a:lstStyle/>
          <a:p>
            <a:pPr algn="ctr"/>
            <a:r>
              <a:rPr lang="en-US" b="1"/>
              <a:t>. . . then</a:t>
            </a:r>
          </a:p>
          <a:p>
            <a:pPr algn="ctr"/>
            <a:r>
              <a:rPr lang="en-US" b="1"/>
              <a:t> the person is</a:t>
            </a:r>
          </a:p>
          <a:p>
            <a:pPr algn="ctr"/>
            <a:r>
              <a:rPr lang="en-US" b="1"/>
              <a:t>made holy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52400" y="276225"/>
            <a:ext cx="8763000" cy="3140075"/>
          </a:xfrm>
          <a:prstGeom prst="rect">
            <a:avLst/>
          </a:prstGeom>
          <a:noFill/>
          <a:ln w="9525">
            <a:noFill/>
            <a:miter lim="800000"/>
            <a:headEnd/>
            <a:tailEnd/>
          </a:ln>
        </p:spPr>
        <p:txBody>
          <a:bodyPr>
            <a:spAutoFit/>
          </a:bodyPr>
          <a:lstStyle/>
          <a:p>
            <a:r>
              <a:rPr lang="en-US" b="1">
                <a:solidFill>
                  <a:srgbClr val="008000"/>
                </a:solidFill>
              </a:rPr>
              <a:t>Council of Trent</a:t>
            </a:r>
            <a:r>
              <a:rPr lang="en-US"/>
              <a:t>, June 17, 1546 </a:t>
            </a:r>
            <a:r>
              <a:rPr lang="en-US" i="1"/>
              <a:t>Decree Concerning Original Sin</a:t>
            </a:r>
          </a:p>
          <a:p>
            <a:r>
              <a:rPr lang="en-US" b="1"/>
              <a:t>Canon 2</a:t>
            </a:r>
            <a:r>
              <a:rPr lang="en-US"/>
              <a:t>. If anyone does not confess that the first man, Adam, when he transgressed the commandment of God in paradise, immediately lost the holiness and justice in which he had been constituted, and through the offense of that prevarication incurred the wrath and indignation of god, and thus death with which God had previously threatened him, and, together with death, captivity under his power who thenceforth had the empire of death, that is to say, the devil, and that the entire Adam through that offense of prevarication was changed in body and soul for the worse, </a:t>
            </a:r>
            <a:r>
              <a:rPr lang="en-US" b="1" i="1"/>
              <a:t>let him be anathema</a:t>
            </a:r>
            <a:r>
              <a:rPr lang="en-US"/>
              <a:t>.</a:t>
            </a:r>
          </a:p>
        </p:txBody>
      </p:sp>
      <p:pic>
        <p:nvPicPr>
          <p:cNvPr id="93187" name="Picture 3" descr="trent"/>
          <p:cNvPicPr>
            <a:picLocks noChangeAspect="1" noChangeArrowheads="1"/>
          </p:cNvPicPr>
          <p:nvPr/>
        </p:nvPicPr>
        <p:blipFill>
          <a:blip r:embed="rId3" cstate="print"/>
          <a:srcRect/>
          <a:stretch>
            <a:fillRect/>
          </a:stretch>
        </p:blipFill>
        <p:spPr bwMode="auto">
          <a:xfrm>
            <a:off x="3505200" y="3657600"/>
            <a:ext cx="4495800" cy="2698750"/>
          </a:xfrm>
          <a:prstGeom prst="rect">
            <a:avLst/>
          </a:prstGeom>
          <a:noFill/>
          <a:ln w="9525">
            <a:noFill/>
            <a:miter lim="800000"/>
            <a:headEnd/>
            <a:tailEnd/>
          </a:ln>
        </p:spPr>
      </p:pic>
      <p:pic>
        <p:nvPicPr>
          <p:cNvPr id="93188" name="Picture 4" descr="ald50tpth">
            <a:hlinkClick r:id="rId4"/>
          </p:cNvPr>
          <p:cNvPicPr>
            <a:picLocks noChangeAspect="1" noChangeArrowheads="1"/>
          </p:cNvPicPr>
          <p:nvPr/>
        </p:nvPicPr>
        <p:blipFill>
          <a:blip r:embed="rId5" cstate="print"/>
          <a:srcRect/>
          <a:stretch>
            <a:fillRect/>
          </a:stretch>
        </p:blipFill>
        <p:spPr bwMode="auto">
          <a:xfrm>
            <a:off x="1143000" y="3733800"/>
            <a:ext cx="1143000" cy="164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28600" y="438150"/>
            <a:ext cx="8686800" cy="4968875"/>
          </a:xfrm>
          <a:prstGeom prst="rect">
            <a:avLst/>
          </a:prstGeom>
          <a:noFill/>
          <a:ln w="9525">
            <a:noFill/>
            <a:miter lim="800000"/>
            <a:headEnd/>
            <a:tailEnd/>
          </a:ln>
        </p:spPr>
        <p:txBody>
          <a:bodyPr>
            <a:spAutoFit/>
          </a:bodyPr>
          <a:lstStyle/>
          <a:p>
            <a:pPr marL="457200" indent="-457200"/>
            <a:r>
              <a:rPr lang="en-US" b="1"/>
              <a:t>Canon 5</a:t>
            </a:r>
            <a:r>
              <a:rPr lang="en-US"/>
              <a:t>  If any one says, that, since Adam's sin, the free will of man is </a:t>
            </a:r>
          </a:p>
          <a:p>
            <a:pPr marL="457200" indent="-457200"/>
            <a:r>
              <a:rPr lang="en-US"/>
              <a:t>lost and extinguished; or, that it is a thing with only a name, yea a name</a:t>
            </a:r>
          </a:p>
          <a:p>
            <a:pPr marL="457200" indent="-457200"/>
            <a:r>
              <a:rPr lang="en-US"/>
              <a:t>without a reality, a figment, in fine, introduced into the Church by 	Satan; let</a:t>
            </a:r>
          </a:p>
          <a:p>
            <a:pPr marL="457200" indent="-457200"/>
            <a:r>
              <a:rPr lang="en-US"/>
              <a:t> him be anathema. </a:t>
            </a:r>
          </a:p>
          <a:p>
            <a:pPr marL="457200" indent="-457200">
              <a:buFontTx/>
              <a:buAutoNum type="arabicParenR" startAt="5"/>
            </a:pPr>
            <a:endParaRPr lang="en-US"/>
          </a:p>
          <a:p>
            <a:pPr marL="457200" indent="-457200"/>
            <a:r>
              <a:rPr lang="en-US" b="1"/>
              <a:t>Canon 6</a:t>
            </a:r>
            <a:r>
              <a:rPr lang="en-US"/>
              <a:t>  If any one says, that it is not in man's power to make his ways</a:t>
            </a:r>
          </a:p>
          <a:p>
            <a:pPr marL="457200" indent="-457200"/>
            <a:r>
              <a:rPr lang="en-US"/>
              <a:t>evil, but that the works that are evil God works as well as those that are</a:t>
            </a:r>
          </a:p>
          <a:p>
            <a:pPr marL="457200" indent="-457200"/>
            <a:r>
              <a:rPr lang="en-US"/>
              <a:t>good, not permissively only, but properly, and of Himself, in such wise that</a:t>
            </a:r>
          </a:p>
          <a:p>
            <a:pPr marL="457200" indent="-457200"/>
            <a:r>
              <a:rPr lang="en-US"/>
              <a:t>the treason of Judas is no less His own proper work than the vocation of</a:t>
            </a:r>
          </a:p>
          <a:p>
            <a:pPr marL="457200" indent="-457200"/>
            <a:r>
              <a:rPr lang="en-US"/>
              <a:t>Paul; let him be anathema. </a:t>
            </a:r>
          </a:p>
          <a:p>
            <a:pPr marL="457200" indent="-457200"/>
            <a:endParaRPr lang="en-US"/>
          </a:p>
          <a:p>
            <a:pPr marL="457200" indent="-457200"/>
            <a:r>
              <a:rPr lang="en-US" b="1"/>
              <a:t>Canon 7</a:t>
            </a:r>
            <a:r>
              <a:rPr lang="en-US"/>
              <a:t>  If any one says, that all works done before Justification, in </a:t>
            </a:r>
          </a:p>
          <a:p>
            <a:pPr marL="457200" indent="-457200"/>
            <a:r>
              <a:rPr lang="en-US"/>
              <a:t>whatsoever way they be done, are truly sins, or merit the hatred of God; or</a:t>
            </a:r>
          </a:p>
          <a:p>
            <a:pPr marL="457200" indent="-457200"/>
            <a:r>
              <a:rPr lang="en-US"/>
              <a:t>that the more earnestly one strives to dispose himself for grace, the more</a:t>
            </a:r>
          </a:p>
          <a:p>
            <a:pPr marL="457200" indent="-457200"/>
            <a:r>
              <a:rPr lang="en-US"/>
              <a:t>grievously he sins: let him be anathema. </a:t>
            </a:r>
          </a:p>
          <a:p>
            <a:pPr marL="457200" indent="-457200"/>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28600" y="152400"/>
            <a:ext cx="8763000" cy="1311275"/>
          </a:xfrm>
          <a:prstGeom prst="rect">
            <a:avLst/>
          </a:prstGeom>
          <a:noFill/>
          <a:ln w="9525">
            <a:noFill/>
            <a:miter lim="800000"/>
            <a:headEnd/>
            <a:tailEnd/>
          </a:ln>
        </p:spPr>
        <p:txBody>
          <a:bodyPr>
            <a:spAutoFit/>
          </a:bodyPr>
          <a:lstStyle/>
          <a:p>
            <a:r>
              <a:rPr lang="en-US"/>
              <a:t>Catholic Christians see justification, sanctification (and glorification) as three aspects of </a:t>
            </a:r>
            <a:r>
              <a:rPr lang="en-US" b="1"/>
              <a:t>the same process</a:t>
            </a:r>
            <a:r>
              <a:rPr lang="en-US"/>
              <a:t> begun at the same moment in time. Protestant Christians see the three aspects as successive phases of salvation.</a:t>
            </a:r>
          </a:p>
        </p:txBody>
      </p:sp>
      <p:sp>
        <p:nvSpPr>
          <p:cNvPr id="95235" name="Text Box 3"/>
          <p:cNvSpPr txBox="1">
            <a:spLocks noChangeArrowheads="1"/>
          </p:cNvSpPr>
          <p:nvPr/>
        </p:nvSpPr>
        <p:spPr bwMode="auto">
          <a:xfrm>
            <a:off x="228600" y="1447800"/>
            <a:ext cx="8610600" cy="701675"/>
          </a:xfrm>
          <a:prstGeom prst="rect">
            <a:avLst/>
          </a:prstGeom>
          <a:noFill/>
          <a:ln w="9525">
            <a:noFill/>
            <a:miter lim="800000"/>
            <a:headEnd/>
            <a:tailEnd/>
          </a:ln>
        </p:spPr>
        <p:txBody>
          <a:bodyPr>
            <a:spAutoFit/>
          </a:bodyPr>
          <a:lstStyle/>
          <a:p>
            <a:r>
              <a:rPr lang="en-US"/>
              <a:t>Catholics believe that when God declares a person just, He makes him/her just.</a:t>
            </a:r>
          </a:p>
        </p:txBody>
      </p:sp>
      <p:sp>
        <p:nvSpPr>
          <p:cNvPr id="95236" name="Text Box 4"/>
          <p:cNvSpPr txBox="1">
            <a:spLocks noChangeArrowheads="1"/>
          </p:cNvSpPr>
          <p:nvPr/>
        </p:nvSpPr>
        <p:spPr bwMode="auto">
          <a:xfrm>
            <a:off x="228600" y="2209800"/>
            <a:ext cx="8686800" cy="2225675"/>
          </a:xfrm>
          <a:prstGeom prst="rect">
            <a:avLst/>
          </a:prstGeom>
          <a:noFill/>
          <a:ln w="9525">
            <a:noFill/>
            <a:miter lim="800000"/>
            <a:headEnd/>
            <a:tailEnd/>
          </a:ln>
        </p:spPr>
        <p:txBody>
          <a:bodyPr>
            <a:spAutoFit/>
          </a:bodyPr>
          <a:lstStyle/>
          <a:p>
            <a:r>
              <a:rPr lang="en-US" b="1"/>
              <a:t>Romans 2:5-13</a:t>
            </a:r>
          </a:p>
          <a:p>
            <a:r>
              <a:rPr lang="en-US"/>
              <a:t>	By your stubbornness and impenitent heart, you are storing up 	wrath for yourself for the day of wrath and revelation of the just 	judgment of </a:t>
            </a:r>
            <a:r>
              <a:rPr lang="en-US" b="1">
                <a:solidFill>
                  <a:schemeClr val="accent2"/>
                </a:solidFill>
              </a:rPr>
              <a:t>God, who will repay everyone according to his 	works</a:t>
            </a:r>
            <a:r>
              <a:rPr lang="en-US"/>
              <a:t>: eternal life to those who seek glory, honor, and immortality 	through perseverance in good works,  but wrath and fury to those </a:t>
            </a:r>
          </a:p>
          <a:p>
            <a:r>
              <a:rPr lang="en-US"/>
              <a:t>	who selfishly disobey the truth and obey wickedness. </a:t>
            </a:r>
          </a:p>
        </p:txBody>
      </p:sp>
      <p:sp>
        <p:nvSpPr>
          <p:cNvPr id="95237" name="Text Box 5"/>
          <p:cNvSpPr txBox="1">
            <a:spLocks noChangeArrowheads="1"/>
          </p:cNvSpPr>
          <p:nvPr/>
        </p:nvSpPr>
        <p:spPr bwMode="auto">
          <a:xfrm>
            <a:off x="228600" y="4267200"/>
            <a:ext cx="8626475" cy="2590800"/>
          </a:xfrm>
          <a:prstGeom prst="rect">
            <a:avLst/>
          </a:prstGeom>
          <a:noFill/>
          <a:ln w="9525">
            <a:noFill/>
            <a:miter lim="800000"/>
            <a:headEnd/>
            <a:tailEnd/>
          </a:ln>
        </p:spPr>
        <p:txBody>
          <a:bodyPr>
            <a:spAutoFit/>
          </a:bodyPr>
          <a:lstStyle/>
          <a:p>
            <a:r>
              <a:rPr lang="en-US" sz="2400"/>
              <a:t>	</a:t>
            </a:r>
            <a:r>
              <a:rPr lang="en-US"/>
              <a:t>Yes, affliction and distress will come upon every human being who 	does evil, Jew first and then Greek. But there will be glory, honor, 	and peace for everyone who does good, Jew first and then Greek. 	There is no partiality with God.  All who sin outside the law will also 	perish without reference to it, and all who sin under the law will be 	judged in accordance with it.  For it is </a:t>
            </a:r>
            <a:r>
              <a:rPr lang="en-US" b="1">
                <a:solidFill>
                  <a:schemeClr val="accent2"/>
                </a:solidFill>
              </a:rPr>
              <a:t>not those 	who hear the 	law who are just</a:t>
            </a:r>
            <a:r>
              <a:rPr lang="en-US"/>
              <a:t> in the sight of God; rather, </a:t>
            </a:r>
            <a:r>
              <a:rPr lang="en-US" b="1">
                <a:solidFill>
                  <a:schemeClr val="accent2"/>
                </a:solidFill>
              </a:rPr>
              <a:t>those who observe 	the law will be justified.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manhead 12"/>
          <p:cNvPicPr>
            <a:picLocks noChangeAspect="1" noChangeArrowheads="1"/>
          </p:cNvPicPr>
          <p:nvPr/>
        </p:nvPicPr>
        <p:blipFill>
          <a:blip r:embed="rId3" cstate="print"/>
          <a:srcRect/>
          <a:stretch>
            <a:fillRect/>
          </a:stretch>
        </p:blipFill>
        <p:spPr bwMode="auto">
          <a:xfrm>
            <a:off x="1295400" y="2362200"/>
            <a:ext cx="2209800" cy="2068513"/>
          </a:xfrm>
          <a:prstGeom prst="rect">
            <a:avLst/>
          </a:prstGeom>
          <a:noFill/>
          <a:ln w="9525">
            <a:noFill/>
            <a:miter lim="800000"/>
            <a:headEnd/>
            <a:tailEnd/>
          </a:ln>
        </p:spPr>
      </p:pic>
      <p:sp>
        <p:nvSpPr>
          <p:cNvPr id="96259" name="AutoShape 3"/>
          <p:cNvSpPr>
            <a:spLocks noChangeArrowheads="1"/>
          </p:cNvSpPr>
          <p:nvPr/>
        </p:nvSpPr>
        <p:spPr bwMode="auto">
          <a:xfrm>
            <a:off x="381000" y="457200"/>
            <a:ext cx="2057400" cy="1905000"/>
          </a:xfrm>
          <a:prstGeom prst="cloudCallout">
            <a:avLst>
              <a:gd name="adj1" fmla="val 50384"/>
              <a:gd name="adj2" fmla="val 81333"/>
            </a:avLst>
          </a:prstGeom>
          <a:solidFill>
            <a:schemeClr val="folHlink"/>
          </a:solidFill>
          <a:ln w="9525">
            <a:solidFill>
              <a:schemeClr val="tx1"/>
            </a:solidFill>
            <a:round/>
            <a:headEnd/>
            <a:tailEnd/>
          </a:ln>
        </p:spPr>
        <p:txBody>
          <a:bodyPr wrap="none" anchor="ctr"/>
          <a:lstStyle/>
          <a:p>
            <a:pPr algn="ctr"/>
            <a:endParaRPr lang="en-US" sz="2400">
              <a:latin typeface="Times New Roman" pitchFamily="18" charset="0"/>
            </a:endParaRPr>
          </a:p>
        </p:txBody>
      </p:sp>
      <p:pic>
        <p:nvPicPr>
          <p:cNvPr id="96260" name="Picture 4"/>
          <p:cNvPicPr>
            <a:picLocks noChangeAspect="1" noChangeArrowheads="1"/>
          </p:cNvPicPr>
          <p:nvPr/>
        </p:nvPicPr>
        <p:blipFill>
          <a:blip r:embed="rId4" cstate="print"/>
          <a:srcRect/>
          <a:stretch>
            <a:fillRect/>
          </a:stretch>
        </p:blipFill>
        <p:spPr bwMode="auto">
          <a:xfrm>
            <a:off x="5562600" y="2362200"/>
            <a:ext cx="2214563" cy="2078038"/>
          </a:xfrm>
          <a:prstGeom prst="rect">
            <a:avLst/>
          </a:prstGeom>
          <a:noFill/>
          <a:ln w="9525">
            <a:noFill/>
            <a:miter lim="800000"/>
            <a:headEnd/>
            <a:tailEnd/>
          </a:ln>
        </p:spPr>
      </p:pic>
      <p:sp>
        <p:nvSpPr>
          <p:cNvPr id="96261" name="AutoShape 5"/>
          <p:cNvSpPr>
            <a:spLocks noChangeArrowheads="1"/>
          </p:cNvSpPr>
          <p:nvPr/>
        </p:nvSpPr>
        <p:spPr bwMode="auto">
          <a:xfrm>
            <a:off x="6477000" y="457200"/>
            <a:ext cx="2514600" cy="1981200"/>
          </a:xfrm>
          <a:prstGeom prst="cloudCallout">
            <a:avLst>
              <a:gd name="adj1" fmla="val -40657"/>
              <a:gd name="adj2" fmla="val 73958"/>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96262" name="Text Box 6"/>
          <p:cNvSpPr txBox="1">
            <a:spLocks noChangeArrowheads="1"/>
          </p:cNvSpPr>
          <p:nvPr/>
        </p:nvSpPr>
        <p:spPr bwMode="auto">
          <a:xfrm>
            <a:off x="6762750" y="852488"/>
            <a:ext cx="2076450" cy="366712"/>
          </a:xfrm>
          <a:prstGeom prst="rect">
            <a:avLst/>
          </a:prstGeom>
          <a:noFill/>
          <a:ln w="9525">
            <a:noFill/>
            <a:miter lim="800000"/>
            <a:headEnd/>
            <a:tailEnd/>
          </a:ln>
        </p:spPr>
        <p:txBody>
          <a:bodyPr wrap="none">
            <a:spAutoFit/>
          </a:bodyPr>
          <a:lstStyle/>
          <a:p>
            <a:r>
              <a:rPr lang="en-US" sz="1800" b="1"/>
              <a:t>eradication of sin</a:t>
            </a:r>
          </a:p>
        </p:txBody>
      </p:sp>
      <p:sp>
        <p:nvSpPr>
          <p:cNvPr id="96263" name="AutoShape 7"/>
          <p:cNvSpPr>
            <a:spLocks noChangeArrowheads="1"/>
          </p:cNvSpPr>
          <p:nvPr/>
        </p:nvSpPr>
        <p:spPr bwMode="auto">
          <a:xfrm>
            <a:off x="3352800" y="2057400"/>
            <a:ext cx="2667000" cy="2133600"/>
          </a:xfrm>
          <a:prstGeom prst="rightArrow">
            <a:avLst>
              <a:gd name="adj1" fmla="val 50000"/>
              <a:gd name="adj2" fmla="val 31250"/>
            </a:avLst>
          </a:prstGeom>
          <a:solidFill>
            <a:schemeClr val="bg1"/>
          </a:solidFill>
          <a:ln w="9525">
            <a:solidFill>
              <a:schemeClr val="tx1"/>
            </a:solidFill>
            <a:miter lim="800000"/>
            <a:headEnd/>
            <a:tailEnd/>
          </a:ln>
        </p:spPr>
        <p:txBody>
          <a:bodyPr wrap="none" anchor="ctr"/>
          <a:lstStyle/>
          <a:p>
            <a:endParaRPr lang="en-US"/>
          </a:p>
        </p:txBody>
      </p:sp>
      <p:sp>
        <p:nvSpPr>
          <p:cNvPr id="96264" name="Text Box 9"/>
          <p:cNvSpPr txBox="1">
            <a:spLocks noChangeArrowheads="1"/>
          </p:cNvSpPr>
          <p:nvPr/>
        </p:nvSpPr>
        <p:spPr bwMode="auto">
          <a:xfrm>
            <a:off x="609600" y="1066800"/>
            <a:ext cx="1577975" cy="396875"/>
          </a:xfrm>
          <a:prstGeom prst="rect">
            <a:avLst/>
          </a:prstGeom>
          <a:noFill/>
          <a:ln w="9525">
            <a:noFill/>
            <a:miter lim="800000"/>
            <a:headEnd/>
            <a:tailEnd/>
          </a:ln>
        </p:spPr>
        <p:txBody>
          <a:bodyPr wrap="none">
            <a:spAutoFit/>
          </a:bodyPr>
          <a:lstStyle/>
          <a:p>
            <a:r>
              <a:rPr lang="en-US" b="1"/>
              <a:t>Original sin</a:t>
            </a:r>
          </a:p>
        </p:txBody>
      </p:sp>
      <p:sp>
        <p:nvSpPr>
          <p:cNvPr id="96265" name="Text Box 12"/>
          <p:cNvSpPr txBox="1">
            <a:spLocks noChangeArrowheads="1"/>
          </p:cNvSpPr>
          <p:nvPr/>
        </p:nvSpPr>
        <p:spPr bwMode="auto">
          <a:xfrm>
            <a:off x="6753225" y="1624013"/>
            <a:ext cx="2025650" cy="366712"/>
          </a:xfrm>
          <a:prstGeom prst="rect">
            <a:avLst/>
          </a:prstGeom>
          <a:noFill/>
          <a:ln w="9525">
            <a:noFill/>
            <a:miter lim="800000"/>
            <a:headEnd/>
            <a:tailEnd/>
          </a:ln>
        </p:spPr>
        <p:txBody>
          <a:bodyPr wrap="none">
            <a:spAutoFit/>
          </a:bodyPr>
          <a:lstStyle/>
          <a:p>
            <a:r>
              <a:rPr lang="en-US" sz="1800" b="1"/>
              <a:t>infusion of grace</a:t>
            </a:r>
          </a:p>
        </p:txBody>
      </p:sp>
      <p:sp>
        <p:nvSpPr>
          <p:cNvPr id="96266" name="Text Box 14"/>
          <p:cNvSpPr txBox="1">
            <a:spLocks noChangeArrowheads="1"/>
          </p:cNvSpPr>
          <p:nvPr/>
        </p:nvSpPr>
        <p:spPr bwMode="auto">
          <a:xfrm>
            <a:off x="3822700" y="2511425"/>
            <a:ext cx="1387475" cy="1187450"/>
          </a:xfrm>
          <a:prstGeom prst="rect">
            <a:avLst/>
          </a:prstGeom>
          <a:noFill/>
          <a:ln w="9525">
            <a:noFill/>
            <a:miter lim="800000"/>
            <a:headEnd/>
            <a:tailEnd/>
          </a:ln>
        </p:spPr>
        <p:txBody>
          <a:bodyPr wrap="none">
            <a:spAutoFit/>
          </a:bodyPr>
          <a:lstStyle/>
          <a:p>
            <a:pPr algn="ctr"/>
            <a:r>
              <a:rPr lang="en-US" sz="2400" b="1">
                <a:solidFill>
                  <a:schemeClr val="accent2"/>
                </a:solidFill>
              </a:rPr>
              <a:t>Faith </a:t>
            </a:r>
          </a:p>
          <a:p>
            <a:pPr algn="ctr"/>
            <a:r>
              <a:rPr lang="en-US" sz="2400" b="1">
                <a:solidFill>
                  <a:schemeClr val="accent2"/>
                </a:solidFill>
              </a:rPr>
              <a:t>and</a:t>
            </a:r>
          </a:p>
          <a:p>
            <a:pPr algn="ctr"/>
            <a:r>
              <a:rPr lang="en-US" sz="2400" b="1">
                <a:solidFill>
                  <a:schemeClr val="accent2"/>
                </a:solidFill>
              </a:rPr>
              <a:t>Baptism</a:t>
            </a:r>
          </a:p>
        </p:txBody>
      </p:sp>
      <p:sp>
        <p:nvSpPr>
          <p:cNvPr id="96267" name="Text Box 15"/>
          <p:cNvSpPr txBox="1">
            <a:spLocks noChangeArrowheads="1"/>
          </p:cNvSpPr>
          <p:nvPr/>
        </p:nvSpPr>
        <p:spPr bwMode="auto">
          <a:xfrm>
            <a:off x="6705600" y="698500"/>
            <a:ext cx="2279650" cy="366713"/>
          </a:xfrm>
          <a:prstGeom prst="rect">
            <a:avLst/>
          </a:prstGeom>
          <a:noFill/>
          <a:ln w="9525">
            <a:noFill/>
            <a:miter lim="800000"/>
            <a:headEnd/>
            <a:tailEnd/>
          </a:ln>
        </p:spPr>
        <p:txBody>
          <a:bodyPr wrap="none">
            <a:spAutoFit/>
          </a:bodyPr>
          <a:lstStyle/>
          <a:p>
            <a:r>
              <a:rPr lang="en-US" sz="1800" b="1">
                <a:solidFill>
                  <a:srgbClr val="CC3300"/>
                </a:solidFill>
              </a:rPr>
              <a:t>MADE RIGHTEOUS</a:t>
            </a:r>
          </a:p>
        </p:txBody>
      </p:sp>
      <p:sp>
        <p:nvSpPr>
          <p:cNvPr id="96268" name="Text Box 16"/>
          <p:cNvSpPr txBox="1">
            <a:spLocks noChangeArrowheads="1"/>
          </p:cNvSpPr>
          <p:nvPr/>
        </p:nvSpPr>
        <p:spPr bwMode="auto">
          <a:xfrm>
            <a:off x="7086600" y="1447800"/>
            <a:ext cx="1314450" cy="366713"/>
          </a:xfrm>
          <a:prstGeom prst="rect">
            <a:avLst/>
          </a:prstGeom>
          <a:noFill/>
          <a:ln w="9525">
            <a:noFill/>
            <a:miter lim="800000"/>
            <a:headEnd/>
            <a:tailEnd/>
          </a:ln>
        </p:spPr>
        <p:txBody>
          <a:bodyPr wrap="none">
            <a:spAutoFit/>
          </a:bodyPr>
          <a:lstStyle/>
          <a:p>
            <a:r>
              <a:rPr lang="en-US" sz="1800" b="1">
                <a:solidFill>
                  <a:srgbClr val="CC3300"/>
                </a:solidFill>
              </a:rPr>
              <a:t>DIVINIZED</a:t>
            </a:r>
          </a:p>
        </p:txBody>
      </p:sp>
      <p:sp>
        <p:nvSpPr>
          <p:cNvPr id="96269" name="Text Box 17"/>
          <p:cNvSpPr txBox="1">
            <a:spLocks noChangeArrowheads="1"/>
          </p:cNvSpPr>
          <p:nvPr/>
        </p:nvSpPr>
        <p:spPr bwMode="auto">
          <a:xfrm>
            <a:off x="7029450" y="1023938"/>
            <a:ext cx="1352550" cy="366712"/>
          </a:xfrm>
          <a:prstGeom prst="rect">
            <a:avLst/>
          </a:prstGeom>
          <a:noFill/>
          <a:ln w="9525">
            <a:noFill/>
            <a:miter lim="800000"/>
            <a:headEnd/>
            <a:tailEnd/>
          </a:ln>
        </p:spPr>
        <p:txBody>
          <a:bodyPr wrap="none">
            <a:spAutoFit/>
          </a:bodyPr>
          <a:lstStyle/>
          <a:p>
            <a:r>
              <a:rPr lang="en-US" sz="1800" b="1">
                <a:solidFill>
                  <a:srgbClr val="CC3300"/>
                </a:solidFill>
              </a:rPr>
              <a:t>JUSTIFIED</a:t>
            </a:r>
          </a:p>
        </p:txBody>
      </p:sp>
      <p:sp>
        <p:nvSpPr>
          <p:cNvPr id="96270" name="Text Box 18"/>
          <p:cNvSpPr txBox="1">
            <a:spLocks noChangeArrowheads="1"/>
          </p:cNvSpPr>
          <p:nvPr/>
        </p:nvSpPr>
        <p:spPr bwMode="auto">
          <a:xfrm>
            <a:off x="6956425" y="1828800"/>
            <a:ext cx="1555750" cy="366713"/>
          </a:xfrm>
          <a:prstGeom prst="rect">
            <a:avLst/>
          </a:prstGeom>
          <a:noFill/>
          <a:ln w="9525">
            <a:noFill/>
            <a:miter lim="800000"/>
            <a:headEnd/>
            <a:tailEnd/>
          </a:ln>
        </p:spPr>
        <p:txBody>
          <a:bodyPr wrap="none">
            <a:spAutoFit/>
          </a:bodyPr>
          <a:lstStyle/>
          <a:p>
            <a:r>
              <a:rPr lang="en-US" sz="1800" b="1">
                <a:solidFill>
                  <a:srgbClr val="CC3300"/>
                </a:solidFill>
              </a:rPr>
              <a:t>SANCTIFIED</a:t>
            </a:r>
          </a:p>
        </p:txBody>
      </p:sp>
      <p:sp>
        <p:nvSpPr>
          <p:cNvPr id="96271" name="Text Box 19"/>
          <p:cNvSpPr txBox="1">
            <a:spLocks noChangeArrowheads="1"/>
          </p:cNvSpPr>
          <p:nvPr/>
        </p:nvSpPr>
        <p:spPr bwMode="auto">
          <a:xfrm>
            <a:off x="2225675" y="4964113"/>
            <a:ext cx="4556125" cy="396875"/>
          </a:xfrm>
          <a:prstGeom prst="rect">
            <a:avLst/>
          </a:prstGeom>
          <a:noFill/>
          <a:ln w="9525">
            <a:noFill/>
            <a:miter lim="800000"/>
            <a:headEnd/>
            <a:tailEnd/>
          </a:ln>
        </p:spPr>
        <p:txBody>
          <a:bodyPr wrap="none">
            <a:spAutoFit/>
          </a:bodyPr>
          <a:lstStyle/>
          <a:p>
            <a:r>
              <a:rPr lang="en-US" b="1"/>
              <a:t>Summary View of Catholic Teaching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anhead 21"/>
          <p:cNvPicPr>
            <a:picLocks noChangeAspect="1" noChangeArrowheads="1"/>
          </p:cNvPicPr>
          <p:nvPr/>
        </p:nvPicPr>
        <p:blipFill>
          <a:blip r:embed="rId3" cstate="print"/>
          <a:srcRect/>
          <a:stretch>
            <a:fillRect/>
          </a:stretch>
        </p:blipFill>
        <p:spPr bwMode="auto">
          <a:xfrm>
            <a:off x="3479800" y="2490788"/>
            <a:ext cx="2184400" cy="2028825"/>
          </a:xfrm>
          <a:prstGeom prst="rect">
            <a:avLst/>
          </a:prstGeom>
          <a:noFill/>
          <a:ln w="9525">
            <a:noFill/>
            <a:miter lim="800000"/>
            <a:headEnd/>
            <a:tailEnd/>
          </a:ln>
        </p:spPr>
      </p:pic>
      <p:sp>
        <p:nvSpPr>
          <p:cNvPr id="51203" name="AutoShape 3"/>
          <p:cNvSpPr>
            <a:spLocks noChangeArrowheads="1"/>
          </p:cNvSpPr>
          <p:nvPr/>
        </p:nvSpPr>
        <p:spPr bwMode="auto">
          <a:xfrm>
            <a:off x="914400" y="3276600"/>
            <a:ext cx="2133600" cy="1600200"/>
          </a:xfrm>
          <a:prstGeom prst="cloudCallout">
            <a:avLst>
              <a:gd name="adj1" fmla="val 94495"/>
              <a:gd name="adj2" fmla="val -58630"/>
            </a:avLst>
          </a:prstGeom>
          <a:solidFill>
            <a:schemeClr val="bg1"/>
          </a:solidFill>
          <a:ln w="9525">
            <a:solidFill>
              <a:schemeClr val="tx1"/>
            </a:solidFill>
            <a:round/>
            <a:headEnd/>
            <a:tailEnd/>
          </a:ln>
        </p:spPr>
        <p:txBody>
          <a:bodyPr/>
          <a:lstStyle/>
          <a:p>
            <a:pPr algn="ctr"/>
            <a:endParaRPr lang="en-US"/>
          </a:p>
        </p:txBody>
      </p:sp>
      <p:sp>
        <p:nvSpPr>
          <p:cNvPr id="51204" name="AutoShape 4"/>
          <p:cNvSpPr>
            <a:spLocks noChangeArrowheads="1"/>
          </p:cNvSpPr>
          <p:nvPr/>
        </p:nvSpPr>
        <p:spPr bwMode="auto">
          <a:xfrm>
            <a:off x="838200" y="1600200"/>
            <a:ext cx="2133600" cy="1600200"/>
          </a:xfrm>
          <a:prstGeom prst="cloudCallout">
            <a:avLst>
              <a:gd name="adj1" fmla="val 94495"/>
              <a:gd name="adj2" fmla="val 44046"/>
            </a:avLst>
          </a:prstGeom>
          <a:solidFill>
            <a:schemeClr val="bg1"/>
          </a:solidFill>
          <a:ln w="9525">
            <a:solidFill>
              <a:schemeClr val="tx1"/>
            </a:solidFill>
            <a:round/>
            <a:headEnd/>
            <a:tailEnd/>
          </a:ln>
        </p:spPr>
        <p:txBody>
          <a:bodyPr/>
          <a:lstStyle/>
          <a:p>
            <a:pPr algn="ctr"/>
            <a:endParaRPr lang="en-US"/>
          </a:p>
        </p:txBody>
      </p:sp>
      <p:sp>
        <p:nvSpPr>
          <p:cNvPr id="51205" name="Text Box 8"/>
          <p:cNvSpPr txBox="1">
            <a:spLocks noChangeArrowheads="1"/>
          </p:cNvSpPr>
          <p:nvPr/>
        </p:nvSpPr>
        <p:spPr bwMode="auto">
          <a:xfrm>
            <a:off x="1033463" y="3505200"/>
            <a:ext cx="1862137" cy="1006475"/>
          </a:xfrm>
          <a:prstGeom prst="rect">
            <a:avLst/>
          </a:prstGeom>
          <a:noFill/>
          <a:ln w="9525">
            <a:noFill/>
            <a:miter lim="800000"/>
            <a:headEnd/>
            <a:tailEnd/>
          </a:ln>
        </p:spPr>
        <p:txBody>
          <a:bodyPr wrap="none">
            <a:spAutoFit/>
          </a:bodyPr>
          <a:lstStyle/>
          <a:p>
            <a:pPr algn="ctr"/>
            <a:r>
              <a:rPr lang="en-US" b="1"/>
              <a:t>Denied</a:t>
            </a:r>
          </a:p>
          <a:p>
            <a:pPr algn="ctr"/>
            <a:r>
              <a:rPr lang="en-US" b="1"/>
              <a:t>the necessity </a:t>
            </a:r>
          </a:p>
          <a:p>
            <a:pPr algn="ctr"/>
            <a:r>
              <a:rPr lang="en-US" b="1"/>
              <a:t>of Grace</a:t>
            </a:r>
          </a:p>
        </p:txBody>
      </p:sp>
      <p:sp>
        <p:nvSpPr>
          <p:cNvPr id="51206" name="Text Box 9"/>
          <p:cNvSpPr txBox="1">
            <a:spLocks noChangeArrowheads="1"/>
          </p:cNvSpPr>
          <p:nvPr/>
        </p:nvSpPr>
        <p:spPr bwMode="auto">
          <a:xfrm>
            <a:off x="1092200" y="1889125"/>
            <a:ext cx="1552575" cy="1006475"/>
          </a:xfrm>
          <a:prstGeom prst="rect">
            <a:avLst/>
          </a:prstGeom>
          <a:noFill/>
          <a:ln w="9525">
            <a:noFill/>
            <a:miter lim="800000"/>
            <a:headEnd/>
            <a:tailEnd/>
          </a:ln>
        </p:spPr>
        <p:txBody>
          <a:bodyPr wrap="none">
            <a:spAutoFit/>
          </a:bodyPr>
          <a:lstStyle/>
          <a:p>
            <a:pPr algn="ctr"/>
            <a:r>
              <a:rPr lang="en-US" b="1"/>
              <a:t>Denied the </a:t>
            </a:r>
          </a:p>
          <a:p>
            <a:pPr algn="ctr"/>
            <a:r>
              <a:rPr lang="en-US" b="1"/>
              <a:t>State of </a:t>
            </a:r>
          </a:p>
          <a:p>
            <a:pPr algn="ctr"/>
            <a:r>
              <a:rPr lang="en-US" b="1"/>
              <a:t>Paradise</a:t>
            </a:r>
          </a:p>
        </p:txBody>
      </p:sp>
      <p:pic>
        <p:nvPicPr>
          <p:cNvPr id="51207" name="Picture 13"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2362200"/>
            <a:ext cx="730250" cy="733425"/>
          </a:xfrm>
          <a:prstGeom prst="rect">
            <a:avLst/>
          </a:prstGeom>
          <a:noFill/>
          <a:ln w="9525">
            <a:noFill/>
            <a:miter lim="800000"/>
            <a:headEnd/>
            <a:tailEnd/>
          </a:ln>
        </p:spPr>
      </p:pic>
      <p:sp>
        <p:nvSpPr>
          <p:cNvPr id="51208" name="Text Box 14"/>
          <p:cNvSpPr txBox="1">
            <a:spLocks noChangeArrowheads="1"/>
          </p:cNvSpPr>
          <p:nvPr/>
        </p:nvSpPr>
        <p:spPr bwMode="auto">
          <a:xfrm>
            <a:off x="2651125" y="4648200"/>
            <a:ext cx="3917950" cy="671513"/>
          </a:xfrm>
          <a:prstGeom prst="rect">
            <a:avLst/>
          </a:prstGeom>
          <a:noFill/>
          <a:ln w="9525">
            <a:noFill/>
            <a:miter lim="800000"/>
            <a:headEnd/>
            <a:tailEnd/>
          </a:ln>
        </p:spPr>
        <p:txBody>
          <a:bodyPr wrap="none">
            <a:spAutoFit/>
          </a:bodyPr>
          <a:lstStyle/>
          <a:p>
            <a:r>
              <a:rPr lang="en-US" b="1"/>
              <a:t>PELAGIUS (c. 354 – c. 420 AD)</a:t>
            </a:r>
          </a:p>
          <a:p>
            <a:r>
              <a:rPr lang="en-US" sz="1800" b="1"/>
              <a:t>Britain, Rome, Carthage, Palestine</a:t>
            </a:r>
          </a:p>
        </p:txBody>
      </p:sp>
      <p:sp>
        <p:nvSpPr>
          <p:cNvPr id="51209" name="Text Box 15"/>
          <p:cNvSpPr txBox="1">
            <a:spLocks noChangeArrowheads="1"/>
          </p:cNvSpPr>
          <p:nvPr/>
        </p:nvSpPr>
        <p:spPr bwMode="auto">
          <a:xfrm>
            <a:off x="685800" y="5257800"/>
            <a:ext cx="8169275" cy="1190625"/>
          </a:xfrm>
          <a:prstGeom prst="rect">
            <a:avLst/>
          </a:prstGeom>
          <a:noFill/>
          <a:ln w="9525">
            <a:noFill/>
            <a:miter lim="800000"/>
            <a:headEnd/>
            <a:tailEnd/>
          </a:ln>
        </p:spPr>
        <p:txBody>
          <a:bodyPr>
            <a:spAutoFit/>
          </a:bodyPr>
          <a:lstStyle/>
          <a:p>
            <a:r>
              <a:rPr lang="en-US" sz="1800"/>
              <a:t>Condemned:</a:t>
            </a:r>
          </a:p>
          <a:p>
            <a:r>
              <a:rPr lang="en-US" sz="1800"/>
              <a:t>Pope Innocent (January 27, 417) declared “We judge by the Apostolic Power 	that Pelagius . . . be deprived of ecclesiastical communion . . .”</a:t>
            </a:r>
          </a:p>
          <a:p>
            <a:r>
              <a:rPr lang="en-US" sz="1800"/>
              <a:t>Pope Zosimus (April 30, 418) condemned and excommunicated Pelagius.</a:t>
            </a:r>
          </a:p>
        </p:txBody>
      </p:sp>
      <p:pic>
        <p:nvPicPr>
          <p:cNvPr id="51210" name="Picture 1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4114800"/>
            <a:ext cx="730250" cy="7334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04800" y="581025"/>
            <a:ext cx="8686800" cy="1311275"/>
          </a:xfrm>
          <a:prstGeom prst="rect">
            <a:avLst/>
          </a:prstGeom>
          <a:noFill/>
          <a:ln w="9525">
            <a:noFill/>
            <a:miter lim="800000"/>
            <a:headEnd/>
            <a:tailEnd/>
          </a:ln>
        </p:spPr>
        <p:txBody>
          <a:bodyPr>
            <a:spAutoFit/>
          </a:bodyPr>
          <a:lstStyle/>
          <a:p>
            <a:r>
              <a:rPr lang="en-US"/>
              <a:t>Justification is a true eradication of sin, a supernatural infusion of grace, and a renewal of the inner person. CCC 1987 – 1992</a:t>
            </a:r>
          </a:p>
          <a:p>
            <a:endParaRPr lang="en-US"/>
          </a:p>
          <a:p>
            <a:r>
              <a:rPr lang="en-US"/>
              <a:t>Sins are obliterated, not merely “covered over.”</a:t>
            </a:r>
          </a:p>
        </p:txBody>
      </p:sp>
      <p:sp>
        <p:nvSpPr>
          <p:cNvPr id="97283" name="Text Box 3"/>
          <p:cNvSpPr txBox="1">
            <a:spLocks noChangeArrowheads="1"/>
          </p:cNvSpPr>
          <p:nvPr/>
        </p:nvSpPr>
        <p:spPr bwMode="auto">
          <a:xfrm>
            <a:off x="365125" y="2562225"/>
            <a:ext cx="8778875" cy="1311275"/>
          </a:xfrm>
          <a:prstGeom prst="rect">
            <a:avLst/>
          </a:prstGeom>
          <a:noFill/>
          <a:ln w="9525">
            <a:noFill/>
            <a:miter lim="800000"/>
            <a:headEnd/>
            <a:tailEnd/>
          </a:ln>
        </p:spPr>
        <p:txBody>
          <a:bodyPr>
            <a:spAutoFit/>
          </a:bodyPr>
          <a:lstStyle/>
          <a:p>
            <a:r>
              <a:rPr lang="en-US" b="1"/>
              <a:t>2 Samuel 12:13 </a:t>
            </a:r>
          </a:p>
          <a:p>
            <a:r>
              <a:rPr lang="en-US"/>
              <a:t>	Then David said to Nathan, "I have sinned against the LORD." 	Nathan answered David: "The LORD on his part </a:t>
            </a:r>
            <a:r>
              <a:rPr lang="en-US" b="1">
                <a:solidFill>
                  <a:schemeClr val="accent2"/>
                </a:solidFill>
              </a:rPr>
              <a:t>has forgiven your 	sin</a:t>
            </a:r>
            <a:r>
              <a:rPr lang="en-US"/>
              <a:t>: you shall not die.</a:t>
            </a:r>
          </a:p>
        </p:txBody>
      </p:sp>
      <p:sp>
        <p:nvSpPr>
          <p:cNvPr id="97284" name="Text Box 4"/>
          <p:cNvSpPr txBox="1">
            <a:spLocks noChangeArrowheads="1"/>
          </p:cNvSpPr>
          <p:nvPr/>
        </p:nvSpPr>
        <p:spPr bwMode="auto">
          <a:xfrm>
            <a:off x="288925" y="4314825"/>
            <a:ext cx="8550275" cy="1006475"/>
          </a:xfrm>
          <a:prstGeom prst="rect">
            <a:avLst/>
          </a:prstGeom>
          <a:noFill/>
          <a:ln w="9525">
            <a:noFill/>
            <a:miter lim="800000"/>
            <a:headEnd/>
            <a:tailEnd/>
          </a:ln>
        </p:spPr>
        <p:txBody>
          <a:bodyPr>
            <a:spAutoFit/>
          </a:bodyPr>
          <a:lstStyle/>
          <a:p>
            <a:r>
              <a:rPr lang="en-US" b="1"/>
              <a:t>1 Chronicles 21:8 </a:t>
            </a:r>
          </a:p>
          <a:p>
            <a:r>
              <a:rPr lang="en-US"/>
              <a:t>	Then David said to God, "I have sinned greatly in doing this thing. 	</a:t>
            </a:r>
            <a:r>
              <a:rPr lang="en-US" b="1">
                <a:solidFill>
                  <a:schemeClr val="accent2"/>
                </a:solidFill>
              </a:rPr>
              <a:t>Take away your servant's guilt</a:t>
            </a:r>
            <a:r>
              <a:rPr lang="en-US"/>
              <a:t>, for I have acted very foolishly."</a:t>
            </a:r>
          </a:p>
        </p:txBody>
      </p:sp>
      <p:pic>
        <p:nvPicPr>
          <p:cNvPr id="97285" name="Picture 6" descr="SamuelProphet"/>
          <p:cNvPicPr>
            <a:picLocks noChangeAspect="1" noChangeArrowheads="1"/>
          </p:cNvPicPr>
          <p:nvPr/>
        </p:nvPicPr>
        <p:blipFill>
          <a:blip r:embed="rId3" cstate="print"/>
          <a:srcRect/>
          <a:stretch>
            <a:fillRect/>
          </a:stretch>
        </p:blipFill>
        <p:spPr bwMode="auto">
          <a:xfrm>
            <a:off x="152400" y="3009900"/>
            <a:ext cx="1143000" cy="1143000"/>
          </a:xfrm>
          <a:prstGeom prst="rect">
            <a:avLst/>
          </a:prstGeom>
          <a:noFill/>
          <a:ln w="9525">
            <a:noFill/>
            <a:miter lim="800000"/>
            <a:headEnd/>
            <a:tailEnd/>
          </a:ln>
        </p:spPr>
      </p:pic>
      <p:sp>
        <p:nvSpPr>
          <p:cNvPr id="97286" name="Text Box 7"/>
          <p:cNvSpPr txBox="1">
            <a:spLocks noChangeArrowheads="1"/>
          </p:cNvSpPr>
          <p:nvPr/>
        </p:nvSpPr>
        <p:spPr bwMode="auto">
          <a:xfrm>
            <a:off x="3733800" y="28575"/>
            <a:ext cx="1978025" cy="457200"/>
          </a:xfrm>
          <a:prstGeom prst="rect">
            <a:avLst/>
          </a:prstGeom>
          <a:noFill/>
          <a:ln w="9525">
            <a:noFill/>
            <a:miter lim="800000"/>
            <a:headEnd/>
            <a:tailEnd/>
          </a:ln>
        </p:spPr>
        <p:txBody>
          <a:bodyPr wrap="none">
            <a:spAutoFit/>
          </a:bodyPr>
          <a:lstStyle/>
          <a:p>
            <a:r>
              <a:rPr lang="en-US" sz="2400" b="1">
                <a:solidFill>
                  <a:srgbClr val="CC3300"/>
                </a:solidFill>
              </a:rPr>
              <a:t>Justification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44475" y="352425"/>
            <a:ext cx="8594725" cy="1920875"/>
          </a:xfrm>
          <a:prstGeom prst="rect">
            <a:avLst/>
          </a:prstGeom>
          <a:noFill/>
          <a:ln w="9525">
            <a:noFill/>
            <a:miter lim="800000"/>
            <a:headEnd/>
            <a:tailEnd/>
          </a:ln>
        </p:spPr>
        <p:txBody>
          <a:bodyPr>
            <a:spAutoFit/>
          </a:bodyPr>
          <a:lstStyle/>
          <a:p>
            <a:r>
              <a:rPr lang="en-US" b="1"/>
              <a:t>Psalm 51:4, 9, 11-12</a:t>
            </a:r>
          </a:p>
          <a:p>
            <a:r>
              <a:rPr lang="en-US"/>
              <a:t>	Wash away all my guilt;  from my sin cleanse me. … Cleanse me 	with hyssop, that I may be pure;  wash me, make me whiter than 	snow. . . . Turn away your face from my sins; blot out all my guilt. 	…  A clean heart create for me, God; renew in me a steadfast 	spirit.</a:t>
            </a:r>
          </a:p>
        </p:txBody>
      </p:sp>
      <p:sp>
        <p:nvSpPr>
          <p:cNvPr id="98307" name="Text Box 3"/>
          <p:cNvSpPr txBox="1">
            <a:spLocks noChangeArrowheads="1"/>
          </p:cNvSpPr>
          <p:nvPr/>
        </p:nvSpPr>
        <p:spPr bwMode="auto">
          <a:xfrm>
            <a:off x="212725" y="2514600"/>
            <a:ext cx="8702675" cy="1006475"/>
          </a:xfrm>
          <a:prstGeom prst="rect">
            <a:avLst/>
          </a:prstGeom>
          <a:noFill/>
          <a:ln w="9525">
            <a:noFill/>
            <a:miter lim="800000"/>
            <a:headEnd/>
            <a:tailEnd/>
          </a:ln>
        </p:spPr>
        <p:txBody>
          <a:bodyPr>
            <a:spAutoFit/>
          </a:bodyPr>
          <a:lstStyle/>
          <a:p>
            <a:r>
              <a:rPr lang="en-US" b="1"/>
              <a:t>Psalm 103:12 </a:t>
            </a:r>
          </a:p>
          <a:p>
            <a:r>
              <a:rPr lang="en-US"/>
              <a:t>	As far as the east is from the west,  </a:t>
            </a:r>
            <a:r>
              <a:rPr lang="en-US" b="1">
                <a:solidFill>
                  <a:schemeClr val="accent2"/>
                </a:solidFill>
              </a:rPr>
              <a:t>so far have our sins been 	removed from us</a:t>
            </a:r>
            <a:r>
              <a:rPr lang="en-US"/>
              <a:t>.</a:t>
            </a:r>
          </a:p>
        </p:txBody>
      </p:sp>
      <p:sp>
        <p:nvSpPr>
          <p:cNvPr id="98308" name="Text Box 4"/>
          <p:cNvSpPr txBox="1">
            <a:spLocks noChangeArrowheads="1"/>
          </p:cNvSpPr>
          <p:nvPr/>
        </p:nvSpPr>
        <p:spPr bwMode="auto">
          <a:xfrm>
            <a:off x="228600" y="3886200"/>
            <a:ext cx="8763000" cy="1006475"/>
          </a:xfrm>
          <a:prstGeom prst="rect">
            <a:avLst/>
          </a:prstGeom>
          <a:noFill/>
          <a:ln w="9525">
            <a:noFill/>
            <a:miter lim="800000"/>
            <a:headEnd/>
            <a:tailEnd/>
          </a:ln>
        </p:spPr>
        <p:txBody>
          <a:bodyPr>
            <a:spAutoFit/>
          </a:bodyPr>
          <a:lstStyle/>
          <a:p>
            <a:r>
              <a:rPr lang="en-US" b="1"/>
              <a:t>Isaiah 43:25 </a:t>
            </a:r>
          </a:p>
          <a:p>
            <a:r>
              <a:rPr lang="en-US"/>
              <a:t>	It is I, I, who wipe out,  for my own sake, your offenses;  </a:t>
            </a:r>
            <a:r>
              <a:rPr lang="en-US" b="1">
                <a:solidFill>
                  <a:schemeClr val="accent2"/>
                </a:solidFill>
              </a:rPr>
              <a:t>your sins I 	remember no more</a:t>
            </a:r>
            <a:r>
              <a:rPr lang="en-US"/>
              <a:t>.</a:t>
            </a:r>
          </a:p>
        </p:txBody>
      </p:sp>
      <p:sp>
        <p:nvSpPr>
          <p:cNvPr id="98309" name="Text Box 5"/>
          <p:cNvSpPr txBox="1">
            <a:spLocks noChangeArrowheads="1"/>
          </p:cNvSpPr>
          <p:nvPr/>
        </p:nvSpPr>
        <p:spPr bwMode="auto">
          <a:xfrm>
            <a:off x="212725" y="5534025"/>
            <a:ext cx="8778875" cy="1006475"/>
          </a:xfrm>
          <a:prstGeom prst="rect">
            <a:avLst/>
          </a:prstGeom>
          <a:noFill/>
          <a:ln w="9525">
            <a:noFill/>
            <a:miter lim="800000"/>
            <a:headEnd/>
            <a:tailEnd/>
          </a:ln>
        </p:spPr>
        <p:txBody>
          <a:bodyPr>
            <a:spAutoFit/>
          </a:bodyPr>
          <a:lstStyle/>
          <a:p>
            <a:r>
              <a:rPr lang="en-US" b="1"/>
              <a:t>Isaiah 44: 22</a:t>
            </a:r>
          </a:p>
          <a:p>
            <a:r>
              <a:rPr lang="en-US"/>
              <a:t>	I have </a:t>
            </a:r>
            <a:r>
              <a:rPr lang="en-US" b="1">
                <a:solidFill>
                  <a:schemeClr val="accent2"/>
                </a:solidFill>
              </a:rPr>
              <a:t>brushed away your offenses like a cloud,  your sins like 	a mist</a:t>
            </a:r>
            <a:r>
              <a:rPr lang="en-US"/>
              <a:t>; return to me, for I have redeemed you.</a:t>
            </a:r>
          </a:p>
        </p:txBody>
      </p:sp>
      <p:pic>
        <p:nvPicPr>
          <p:cNvPr id="98310" name="Picture 6"/>
          <p:cNvPicPr>
            <a:picLocks noChangeAspect="1" noChangeArrowheads="1"/>
          </p:cNvPicPr>
          <p:nvPr/>
        </p:nvPicPr>
        <p:blipFill>
          <a:blip r:embed="rId3" cstate="print"/>
          <a:srcRect/>
          <a:stretch>
            <a:fillRect/>
          </a:stretch>
        </p:blipFill>
        <p:spPr bwMode="auto">
          <a:xfrm>
            <a:off x="152400" y="762000"/>
            <a:ext cx="1033463" cy="1219200"/>
          </a:xfrm>
          <a:prstGeom prst="rect">
            <a:avLst/>
          </a:prstGeom>
          <a:noFill/>
          <a:ln w="9525">
            <a:noFill/>
            <a:miter lim="800000"/>
            <a:headEnd/>
            <a:tailEnd/>
          </a:ln>
        </p:spPr>
      </p:pic>
      <p:pic>
        <p:nvPicPr>
          <p:cNvPr id="98311" name="Picture 7"/>
          <p:cNvPicPr>
            <a:picLocks noChangeAspect="1" noChangeArrowheads="1"/>
          </p:cNvPicPr>
          <p:nvPr/>
        </p:nvPicPr>
        <p:blipFill>
          <a:blip r:embed="rId4" cstate="print">
            <a:lum contrast="-12000"/>
          </a:blip>
          <a:srcRect/>
          <a:stretch>
            <a:fillRect/>
          </a:stretch>
        </p:blipFill>
        <p:spPr bwMode="auto">
          <a:xfrm>
            <a:off x="228600" y="4267200"/>
            <a:ext cx="91757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52400" y="352425"/>
            <a:ext cx="8839200" cy="1616075"/>
          </a:xfrm>
          <a:prstGeom prst="rect">
            <a:avLst/>
          </a:prstGeom>
          <a:noFill/>
          <a:ln w="9525">
            <a:noFill/>
            <a:miter lim="800000"/>
            <a:headEnd/>
            <a:tailEnd/>
          </a:ln>
        </p:spPr>
        <p:txBody>
          <a:bodyPr>
            <a:spAutoFit/>
          </a:bodyPr>
          <a:lstStyle/>
          <a:p>
            <a:r>
              <a:rPr lang="en-US" b="1"/>
              <a:t>Ezekiel 37:23</a:t>
            </a:r>
          </a:p>
          <a:p>
            <a:r>
              <a:rPr lang="en-US"/>
              <a:t>	No longer shall they defile themselves with their idols, their 	abominations, and all their transgressions. </a:t>
            </a:r>
            <a:r>
              <a:rPr lang="en-US" b="1">
                <a:solidFill>
                  <a:schemeClr val="accent2"/>
                </a:solidFill>
              </a:rPr>
              <a:t>I will 	deliver them from 	all their sins</a:t>
            </a:r>
            <a:r>
              <a:rPr lang="en-US"/>
              <a:t> of apostasy, and cleanse them so that they may be my 	people and I may be their God.</a:t>
            </a:r>
          </a:p>
        </p:txBody>
      </p:sp>
      <p:sp>
        <p:nvSpPr>
          <p:cNvPr id="99331" name="Text Box 3"/>
          <p:cNvSpPr txBox="1">
            <a:spLocks noChangeArrowheads="1"/>
          </p:cNvSpPr>
          <p:nvPr/>
        </p:nvSpPr>
        <p:spPr bwMode="auto">
          <a:xfrm>
            <a:off x="228600" y="3048000"/>
            <a:ext cx="184150" cy="457200"/>
          </a:xfrm>
          <a:prstGeom prst="rect">
            <a:avLst/>
          </a:prstGeom>
          <a:noFill/>
          <a:ln w="9525">
            <a:noFill/>
            <a:miter lim="800000"/>
            <a:headEnd/>
            <a:tailEnd/>
          </a:ln>
        </p:spPr>
        <p:txBody>
          <a:bodyPr wrap="none">
            <a:spAutoFit/>
          </a:bodyPr>
          <a:lstStyle/>
          <a:p>
            <a:endParaRPr lang="en-US" sz="2400"/>
          </a:p>
        </p:txBody>
      </p:sp>
      <p:sp>
        <p:nvSpPr>
          <p:cNvPr id="99332" name="Text Box 4"/>
          <p:cNvSpPr txBox="1">
            <a:spLocks noChangeArrowheads="1"/>
          </p:cNvSpPr>
          <p:nvPr/>
        </p:nvSpPr>
        <p:spPr bwMode="auto">
          <a:xfrm>
            <a:off x="212725" y="2286000"/>
            <a:ext cx="8626475" cy="1006475"/>
          </a:xfrm>
          <a:prstGeom prst="rect">
            <a:avLst/>
          </a:prstGeom>
          <a:noFill/>
          <a:ln w="9525">
            <a:noFill/>
            <a:miter lim="800000"/>
            <a:headEnd/>
            <a:tailEnd/>
          </a:ln>
        </p:spPr>
        <p:txBody>
          <a:bodyPr>
            <a:spAutoFit/>
          </a:bodyPr>
          <a:lstStyle/>
          <a:p>
            <a:r>
              <a:rPr lang="en-US" b="1"/>
              <a:t>Acts 3:19</a:t>
            </a:r>
          </a:p>
          <a:p>
            <a:r>
              <a:rPr lang="en-US"/>
              <a:t>	Repent, therefore, and be converted, that your </a:t>
            </a:r>
            <a:r>
              <a:rPr lang="en-US" b="1">
                <a:solidFill>
                  <a:schemeClr val="accent2"/>
                </a:solidFill>
              </a:rPr>
              <a:t>sins may be wiped 	away . . . </a:t>
            </a:r>
            <a:endParaRPr lang="en-US"/>
          </a:p>
        </p:txBody>
      </p:sp>
      <p:sp>
        <p:nvSpPr>
          <p:cNvPr id="99333" name="Text Box 5"/>
          <p:cNvSpPr txBox="1">
            <a:spLocks noChangeArrowheads="1"/>
          </p:cNvSpPr>
          <p:nvPr/>
        </p:nvSpPr>
        <p:spPr bwMode="auto">
          <a:xfrm>
            <a:off x="228600" y="4162425"/>
            <a:ext cx="8763000" cy="1920875"/>
          </a:xfrm>
          <a:prstGeom prst="rect">
            <a:avLst/>
          </a:prstGeom>
          <a:noFill/>
          <a:ln w="9525">
            <a:noFill/>
            <a:miter lim="800000"/>
            <a:headEnd/>
            <a:tailEnd/>
          </a:ln>
        </p:spPr>
        <p:txBody>
          <a:bodyPr>
            <a:spAutoFit/>
          </a:bodyPr>
          <a:lstStyle/>
          <a:p>
            <a:r>
              <a:rPr lang="en-US" b="1"/>
              <a:t>1 John 1:7, 9</a:t>
            </a:r>
          </a:p>
          <a:p>
            <a:r>
              <a:rPr lang="en-US"/>
              <a:t>	But if we walk in the light as he is in the light, then we have 	fellowship with one another, and the blood of his Son Jesus 	cleanses us from all sin.	If we acknowledge our sins, he is faithful 	and just and </a:t>
            </a:r>
            <a:r>
              <a:rPr lang="en-US" b="1">
                <a:solidFill>
                  <a:schemeClr val="accent2"/>
                </a:solidFill>
              </a:rPr>
              <a:t>will forgive our sins and cleanse us</a:t>
            </a:r>
            <a:r>
              <a:rPr lang="en-US"/>
              <a:t> from every </a:t>
            </a:r>
          </a:p>
          <a:p>
            <a:r>
              <a:rPr lang="en-US"/>
              <a:t>	wrongdoing.</a:t>
            </a:r>
          </a:p>
        </p:txBody>
      </p:sp>
      <p:pic>
        <p:nvPicPr>
          <p:cNvPr id="99334" name="Picture 6"/>
          <p:cNvPicPr>
            <a:picLocks noChangeAspect="1" noChangeArrowheads="1"/>
          </p:cNvPicPr>
          <p:nvPr/>
        </p:nvPicPr>
        <p:blipFill>
          <a:blip r:embed="rId3" cstate="print"/>
          <a:srcRect/>
          <a:stretch>
            <a:fillRect/>
          </a:stretch>
        </p:blipFill>
        <p:spPr bwMode="auto">
          <a:xfrm>
            <a:off x="152400" y="762000"/>
            <a:ext cx="971550" cy="1295400"/>
          </a:xfrm>
          <a:prstGeom prst="rect">
            <a:avLst/>
          </a:prstGeom>
          <a:noFill/>
          <a:ln w="9525">
            <a:noFill/>
            <a:miter lim="800000"/>
            <a:headEnd/>
            <a:tailEnd/>
          </a:ln>
        </p:spPr>
      </p:pic>
      <p:pic>
        <p:nvPicPr>
          <p:cNvPr id="99335" name="Picture 7" descr="Luke-icon"/>
          <p:cNvPicPr>
            <a:picLocks noChangeAspect="1" noChangeArrowheads="1"/>
          </p:cNvPicPr>
          <p:nvPr/>
        </p:nvPicPr>
        <p:blipFill>
          <a:blip r:embed="rId4" cstate="print"/>
          <a:srcRect/>
          <a:stretch>
            <a:fillRect/>
          </a:stretch>
        </p:blipFill>
        <p:spPr bwMode="auto">
          <a:xfrm>
            <a:off x="152400" y="2667000"/>
            <a:ext cx="1036638" cy="1333500"/>
          </a:xfrm>
          <a:prstGeom prst="rect">
            <a:avLst/>
          </a:prstGeom>
          <a:noFill/>
          <a:ln w="9525">
            <a:noFill/>
            <a:miter lim="800000"/>
            <a:headEnd/>
            <a:tailEnd/>
          </a:ln>
        </p:spPr>
      </p:pic>
      <p:pic>
        <p:nvPicPr>
          <p:cNvPr id="99336" name="Picture 8" descr="IM745.jpg"/>
          <p:cNvPicPr>
            <a:picLocks noChangeAspect="1" noChangeArrowheads="1"/>
          </p:cNvPicPr>
          <p:nvPr/>
        </p:nvPicPr>
        <p:blipFill>
          <a:blip r:embed="rId5" cstate="print"/>
          <a:srcRect/>
          <a:stretch>
            <a:fillRect/>
          </a:stretch>
        </p:blipFill>
        <p:spPr bwMode="auto">
          <a:xfrm>
            <a:off x="152400" y="4572000"/>
            <a:ext cx="982663" cy="12573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92113" y="746125"/>
            <a:ext cx="8523287" cy="701675"/>
          </a:xfrm>
          <a:prstGeom prst="rect">
            <a:avLst/>
          </a:prstGeom>
          <a:noFill/>
          <a:ln w="9525">
            <a:noFill/>
            <a:miter lim="800000"/>
            <a:headEnd/>
            <a:tailEnd/>
          </a:ln>
        </p:spPr>
        <p:txBody>
          <a:bodyPr>
            <a:spAutoFit/>
          </a:bodyPr>
          <a:lstStyle/>
          <a:p>
            <a:r>
              <a:rPr lang="en-US"/>
              <a:t>Sanctification is the process of being made actually holy, not a merely legally declared so. CCC 1987, 1990, 2000</a:t>
            </a:r>
          </a:p>
        </p:txBody>
      </p:sp>
      <p:sp>
        <p:nvSpPr>
          <p:cNvPr id="100355" name="Text Box 3"/>
          <p:cNvSpPr txBox="1">
            <a:spLocks noChangeArrowheads="1"/>
          </p:cNvSpPr>
          <p:nvPr/>
        </p:nvSpPr>
        <p:spPr bwMode="auto">
          <a:xfrm>
            <a:off x="288925" y="1611313"/>
            <a:ext cx="8626475" cy="3140075"/>
          </a:xfrm>
          <a:prstGeom prst="rect">
            <a:avLst/>
          </a:prstGeom>
          <a:noFill/>
          <a:ln w="9525">
            <a:noFill/>
            <a:miter lim="800000"/>
            <a:headEnd/>
            <a:tailEnd/>
          </a:ln>
        </p:spPr>
        <p:txBody>
          <a:bodyPr>
            <a:spAutoFit/>
          </a:bodyPr>
          <a:lstStyle/>
          <a:p>
            <a:r>
              <a:rPr lang="en-US" b="1"/>
              <a:t>Romans 5:17-19</a:t>
            </a:r>
          </a:p>
          <a:p>
            <a:r>
              <a:rPr lang="en-US"/>
              <a:t>	For if, by the transgression of one person, death came to reign 	through that one, how much more will </a:t>
            </a:r>
            <a:r>
              <a:rPr lang="en-US" b="1">
                <a:solidFill>
                  <a:schemeClr val="accent2"/>
                </a:solidFill>
              </a:rPr>
              <a:t>those who receive the 	abundance of grace and of the gift of justification come to 	reign in life</a:t>
            </a:r>
            <a:r>
              <a:rPr lang="en-US"/>
              <a:t> through the one person Jesus Christ. In conclusion, 	just as through one transgression condemnation came upon all, so 	through one righteous act </a:t>
            </a:r>
            <a:r>
              <a:rPr lang="en-US" b="1">
                <a:solidFill>
                  <a:schemeClr val="accent2"/>
                </a:solidFill>
              </a:rPr>
              <a:t>acquittal and life came to all</a:t>
            </a:r>
            <a:r>
              <a:rPr lang="en-US"/>
              <a:t>.  For </a:t>
            </a:r>
          </a:p>
          <a:p>
            <a:r>
              <a:rPr lang="en-US"/>
              <a:t>	just as through the disobedience of one person the many were 	made sinners, so through the obedience of one the </a:t>
            </a:r>
            <a:r>
              <a:rPr lang="en-US" b="1">
                <a:solidFill>
                  <a:schemeClr val="accent2"/>
                </a:solidFill>
              </a:rPr>
              <a:t>many will be 	made righteous</a:t>
            </a:r>
            <a:r>
              <a:rPr lang="en-US"/>
              <a:t>.</a:t>
            </a:r>
          </a:p>
        </p:txBody>
      </p:sp>
      <p:pic>
        <p:nvPicPr>
          <p:cNvPr id="100356" name="Picture 4" descr="picture of Saint Paul the Apostle"/>
          <p:cNvPicPr>
            <a:picLocks noChangeAspect="1" noChangeArrowheads="1"/>
          </p:cNvPicPr>
          <p:nvPr/>
        </p:nvPicPr>
        <p:blipFill>
          <a:blip r:embed="rId3" cstate="print"/>
          <a:srcRect/>
          <a:stretch>
            <a:fillRect/>
          </a:stretch>
        </p:blipFill>
        <p:spPr bwMode="auto">
          <a:xfrm>
            <a:off x="228600" y="1981200"/>
            <a:ext cx="1017588" cy="1295400"/>
          </a:xfrm>
          <a:prstGeom prst="rect">
            <a:avLst/>
          </a:prstGeom>
          <a:noFill/>
          <a:ln w="9525">
            <a:noFill/>
            <a:miter lim="800000"/>
            <a:headEnd/>
            <a:tailEnd/>
          </a:ln>
        </p:spPr>
      </p:pic>
      <p:sp>
        <p:nvSpPr>
          <p:cNvPr id="100357" name="Text Box 5"/>
          <p:cNvSpPr txBox="1">
            <a:spLocks noChangeArrowheads="1"/>
          </p:cNvSpPr>
          <p:nvPr/>
        </p:nvSpPr>
        <p:spPr bwMode="auto">
          <a:xfrm>
            <a:off x="3562350" y="39688"/>
            <a:ext cx="2181225" cy="457200"/>
          </a:xfrm>
          <a:prstGeom prst="rect">
            <a:avLst/>
          </a:prstGeom>
          <a:noFill/>
          <a:ln w="9525">
            <a:noFill/>
            <a:miter lim="800000"/>
            <a:headEnd/>
            <a:tailEnd/>
          </a:ln>
        </p:spPr>
        <p:txBody>
          <a:bodyPr wrap="none">
            <a:spAutoFit/>
          </a:bodyPr>
          <a:lstStyle/>
          <a:p>
            <a:r>
              <a:rPr lang="en-US" sz="2400" b="1">
                <a:solidFill>
                  <a:srgbClr val="CC3300"/>
                </a:solidFill>
              </a:rPr>
              <a:t>Sanctification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65125" y="392113"/>
            <a:ext cx="8550275" cy="1006475"/>
          </a:xfrm>
          <a:prstGeom prst="rect">
            <a:avLst/>
          </a:prstGeom>
          <a:noFill/>
          <a:ln w="9525">
            <a:noFill/>
            <a:miter lim="800000"/>
            <a:headEnd/>
            <a:tailEnd/>
          </a:ln>
        </p:spPr>
        <p:txBody>
          <a:bodyPr>
            <a:spAutoFit/>
          </a:bodyPr>
          <a:lstStyle/>
          <a:p>
            <a:r>
              <a:rPr lang="en-US" b="1"/>
              <a:t>1 Corinthians 3:8-9</a:t>
            </a:r>
          </a:p>
          <a:p>
            <a:r>
              <a:rPr lang="en-US"/>
              <a:t>	Each will receive </a:t>
            </a:r>
            <a:r>
              <a:rPr lang="en-US" b="1">
                <a:solidFill>
                  <a:schemeClr val="accent2"/>
                </a:solidFill>
              </a:rPr>
              <a:t>wages in proportion to his labor</a:t>
            </a:r>
            <a:r>
              <a:rPr lang="en-US"/>
              <a:t>. For we are 	God's co-workers; you are God's field, God's building.</a:t>
            </a:r>
          </a:p>
        </p:txBody>
      </p:sp>
      <p:sp>
        <p:nvSpPr>
          <p:cNvPr id="101379" name="Text Box 3"/>
          <p:cNvSpPr txBox="1">
            <a:spLocks noChangeArrowheads="1"/>
          </p:cNvSpPr>
          <p:nvPr/>
        </p:nvSpPr>
        <p:spPr bwMode="auto">
          <a:xfrm>
            <a:off x="381000" y="2068513"/>
            <a:ext cx="8610600" cy="1311275"/>
          </a:xfrm>
          <a:prstGeom prst="rect">
            <a:avLst/>
          </a:prstGeom>
          <a:noFill/>
          <a:ln w="9525">
            <a:noFill/>
            <a:miter lim="800000"/>
            <a:headEnd/>
            <a:tailEnd/>
          </a:ln>
        </p:spPr>
        <p:txBody>
          <a:bodyPr>
            <a:spAutoFit/>
          </a:bodyPr>
          <a:lstStyle/>
          <a:p>
            <a:r>
              <a:rPr lang="en-US" b="1"/>
              <a:t>1 Corinthians 15:10</a:t>
            </a:r>
          </a:p>
          <a:p>
            <a:r>
              <a:rPr lang="en-US"/>
              <a:t>	But by the grace of God I am what I am, and his 	grace to me has 	not been ineffective. Indeed, I have toiled harder than all of them; 	not I, however, but the grace of God (that is) with me.</a:t>
            </a:r>
          </a:p>
        </p:txBody>
      </p:sp>
      <p:sp>
        <p:nvSpPr>
          <p:cNvPr id="101380" name="Text Box 4"/>
          <p:cNvSpPr txBox="1">
            <a:spLocks noChangeArrowheads="1"/>
          </p:cNvSpPr>
          <p:nvPr/>
        </p:nvSpPr>
        <p:spPr bwMode="auto">
          <a:xfrm>
            <a:off x="242888" y="3733800"/>
            <a:ext cx="8672512" cy="2225675"/>
          </a:xfrm>
          <a:prstGeom prst="rect">
            <a:avLst/>
          </a:prstGeom>
          <a:noFill/>
          <a:ln w="9525">
            <a:noFill/>
            <a:miter lim="800000"/>
            <a:headEnd/>
            <a:tailEnd/>
          </a:ln>
        </p:spPr>
        <p:txBody>
          <a:bodyPr>
            <a:spAutoFit/>
          </a:bodyPr>
          <a:lstStyle/>
          <a:p>
            <a:r>
              <a:rPr lang="en-US" b="1"/>
              <a:t>2 Corinthians 5:17</a:t>
            </a:r>
          </a:p>
          <a:p>
            <a:r>
              <a:rPr lang="en-US"/>
              <a:t>	So whoever is in Christ is a new creation: the old things have 	passed away; behold, new things have come.</a:t>
            </a:r>
          </a:p>
          <a:p>
            <a:endParaRPr lang="en-US"/>
          </a:p>
          <a:p>
            <a:r>
              <a:rPr lang="en-US"/>
              <a:t>How does this square with a mere declaratory, forensic, extrinsic justification? This passage describes the actual transformation in the Christian </a:t>
            </a:r>
            <a:r>
              <a:rPr lang="en-US" b="1"/>
              <a:t>now</a:t>
            </a:r>
            <a:r>
              <a:rPr lang="en-US"/>
              <a:t> in Christ.</a:t>
            </a:r>
          </a:p>
        </p:txBody>
      </p:sp>
      <p:pic>
        <p:nvPicPr>
          <p:cNvPr id="101381" name="Picture 6" descr="picture of Saint Paul the Apostle"/>
          <p:cNvPicPr>
            <a:picLocks noChangeAspect="1" noChangeArrowheads="1"/>
          </p:cNvPicPr>
          <p:nvPr/>
        </p:nvPicPr>
        <p:blipFill>
          <a:blip r:embed="rId3" cstate="print"/>
          <a:srcRect/>
          <a:stretch>
            <a:fillRect/>
          </a:stretch>
        </p:blipFill>
        <p:spPr bwMode="auto">
          <a:xfrm>
            <a:off x="228600" y="762000"/>
            <a:ext cx="1017588" cy="1295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52400" y="657225"/>
            <a:ext cx="8839200" cy="1920875"/>
          </a:xfrm>
          <a:prstGeom prst="rect">
            <a:avLst/>
          </a:prstGeom>
          <a:noFill/>
          <a:ln w="9525">
            <a:noFill/>
            <a:miter lim="800000"/>
            <a:headEnd/>
            <a:tailEnd/>
          </a:ln>
        </p:spPr>
        <p:txBody>
          <a:bodyPr>
            <a:spAutoFit/>
          </a:bodyPr>
          <a:lstStyle/>
          <a:p>
            <a:r>
              <a:rPr lang="en-US"/>
              <a:t>Grace is the gratuitous benevolence shown by God toward the human race, and it is an absolutely unmerited, free gift of God, made possible through the Jesus Christ our Redeemer and His atoning death on the cross. CCC 1996, 1998-1999, 2001</a:t>
            </a:r>
          </a:p>
          <a:p>
            <a:endParaRPr lang="en-US"/>
          </a:p>
          <a:p>
            <a:r>
              <a:rPr lang="en-US"/>
              <a:t>The free, unmerited gift is the Divine Life itself.</a:t>
            </a:r>
          </a:p>
        </p:txBody>
      </p:sp>
      <p:sp>
        <p:nvSpPr>
          <p:cNvPr id="102403" name="Text Box 3"/>
          <p:cNvSpPr txBox="1">
            <a:spLocks noChangeArrowheads="1"/>
          </p:cNvSpPr>
          <p:nvPr/>
        </p:nvSpPr>
        <p:spPr bwMode="auto">
          <a:xfrm>
            <a:off x="288925" y="2906713"/>
            <a:ext cx="8702675" cy="1920875"/>
          </a:xfrm>
          <a:prstGeom prst="rect">
            <a:avLst/>
          </a:prstGeom>
          <a:noFill/>
          <a:ln w="9525">
            <a:noFill/>
            <a:miter lim="800000"/>
            <a:headEnd/>
            <a:tailEnd/>
          </a:ln>
        </p:spPr>
        <p:txBody>
          <a:bodyPr>
            <a:spAutoFit/>
          </a:bodyPr>
          <a:lstStyle/>
          <a:p>
            <a:r>
              <a:rPr lang="en-US" b="1"/>
              <a:t>Ephesians 2:8-10</a:t>
            </a:r>
          </a:p>
          <a:p>
            <a:r>
              <a:rPr lang="en-US"/>
              <a:t>	For </a:t>
            </a:r>
            <a:r>
              <a:rPr lang="en-US" b="1">
                <a:solidFill>
                  <a:schemeClr val="accent2"/>
                </a:solidFill>
              </a:rPr>
              <a:t>by grace you have been saved through faith</a:t>
            </a:r>
            <a:r>
              <a:rPr lang="en-US"/>
              <a:t>, and 	this is not 	from you; </a:t>
            </a:r>
            <a:r>
              <a:rPr lang="en-US" b="1">
                <a:solidFill>
                  <a:schemeClr val="accent2"/>
                </a:solidFill>
              </a:rPr>
              <a:t>it is the gift of God</a:t>
            </a:r>
            <a:r>
              <a:rPr lang="en-US"/>
              <a:t>; it is not from works, so no one may 	boast. For we are his handiwork, </a:t>
            </a:r>
            <a:r>
              <a:rPr lang="en-US" b="1">
                <a:solidFill>
                  <a:schemeClr val="accent2"/>
                </a:solidFill>
              </a:rPr>
              <a:t>created in Christ Jesus for the 	good works</a:t>
            </a:r>
            <a:r>
              <a:rPr lang="en-US"/>
              <a:t> that God has prepared in advance, that we should live 	in them.</a:t>
            </a:r>
          </a:p>
        </p:txBody>
      </p:sp>
      <p:pic>
        <p:nvPicPr>
          <p:cNvPr id="102404" name="Picture 4" descr="picture of Saint Paul the Apostle"/>
          <p:cNvPicPr>
            <a:picLocks noChangeAspect="1" noChangeArrowheads="1"/>
          </p:cNvPicPr>
          <p:nvPr/>
        </p:nvPicPr>
        <p:blipFill>
          <a:blip r:embed="rId3" cstate="print"/>
          <a:srcRect/>
          <a:stretch>
            <a:fillRect/>
          </a:stretch>
        </p:blipFill>
        <p:spPr bwMode="auto">
          <a:xfrm>
            <a:off x="228600" y="3352800"/>
            <a:ext cx="1017588" cy="1295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52400" y="315913"/>
            <a:ext cx="8839200" cy="2835275"/>
          </a:xfrm>
          <a:prstGeom prst="rect">
            <a:avLst/>
          </a:prstGeom>
          <a:noFill/>
          <a:ln w="9525">
            <a:noFill/>
            <a:miter lim="800000"/>
            <a:headEnd/>
            <a:tailEnd/>
          </a:ln>
        </p:spPr>
        <p:txBody>
          <a:bodyPr>
            <a:spAutoFit/>
          </a:bodyPr>
          <a:lstStyle/>
          <a:p>
            <a:r>
              <a:rPr lang="en-US" b="1"/>
              <a:t>Titus 3:5-8</a:t>
            </a:r>
          </a:p>
          <a:p>
            <a:r>
              <a:rPr lang="en-US"/>
              <a:t>	Not because of any righteous deeds we had done but because of his 	mercy, </a:t>
            </a:r>
            <a:r>
              <a:rPr lang="en-US" b="1">
                <a:solidFill>
                  <a:schemeClr val="accent2"/>
                </a:solidFill>
              </a:rPr>
              <a:t>he saved us</a:t>
            </a:r>
            <a:r>
              <a:rPr lang="en-US"/>
              <a:t> </a:t>
            </a:r>
            <a:r>
              <a:rPr lang="en-US" b="1">
                <a:solidFill>
                  <a:schemeClr val="accent2"/>
                </a:solidFill>
              </a:rPr>
              <a:t>through the bath of rebirth  and renewal</a:t>
            </a:r>
            <a:r>
              <a:rPr lang="en-US"/>
              <a:t> by 	the holy Spirit, whom he richly poured out on us through Jesus 	Christ our savior, </a:t>
            </a:r>
            <a:r>
              <a:rPr lang="en-US" b="1">
                <a:solidFill>
                  <a:schemeClr val="accent2"/>
                </a:solidFill>
              </a:rPr>
              <a:t>so that we might be justified by his grace</a:t>
            </a:r>
            <a:r>
              <a:rPr lang="en-US"/>
              <a:t> and 	become heirs in hope of eternal life. I want you to insist on these </a:t>
            </a:r>
          </a:p>
          <a:p>
            <a:r>
              <a:rPr lang="en-US"/>
              <a:t>	points, that those who have believed in God be careful to </a:t>
            </a:r>
            <a:r>
              <a:rPr lang="en-US" b="1">
                <a:solidFill>
                  <a:schemeClr val="accent2"/>
                </a:solidFill>
              </a:rPr>
              <a:t>devote 	themselves to good works</a:t>
            </a:r>
            <a:r>
              <a:rPr lang="en-US"/>
              <a:t>; these are excellent and beneficial to 	others.</a:t>
            </a:r>
          </a:p>
        </p:txBody>
      </p:sp>
      <p:sp>
        <p:nvSpPr>
          <p:cNvPr id="103427" name="Text Box 3"/>
          <p:cNvSpPr txBox="1">
            <a:spLocks noChangeArrowheads="1"/>
          </p:cNvSpPr>
          <p:nvPr/>
        </p:nvSpPr>
        <p:spPr bwMode="auto">
          <a:xfrm>
            <a:off x="288925" y="4202113"/>
            <a:ext cx="8550275" cy="701675"/>
          </a:xfrm>
          <a:prstGeom prst="rect">
            <a:avLst/>
          </a:prstGeom>
          <a:noFill/>
          <a:ln w="9525">
            <a:noFill/>
            <a:miter lim="800000"/>
            <a:headEnd/>
            <a:tailEnd/>
          </a:ln>
        </p:spPr>
        <p:txBody>
          <a:bodyPr>
            <a:spAutoFit/>
          </a:bodyPr>
          <a:lstStyle/>
          <a:p>
            <a:r>
              <a:rPr lang="en-US" b="1"/>
              <a:t>James 1:22 </a:t>
            </a:r>
          </a:p>
          <a:p>
            <a:r>
              <a:rPr lang="en-US"/>
              <a:t>	Be </a:t>
            </a:r>
            <a:r>
              <a:rPr lang="en-US" b="1">
                <a:solidFill>
                  <a:schemeClr val="accent2"/>
                </a:solidFill>
              </a:rPr>
              <a:t>doers of the word</a:t>
            </a:r>
            <a:r>
              <a:rPr lang="en-US"/>
              <a:t> and not hearers only, deluding yourselves.</a:t>
            </a:r>
          </a:p>
        </p:txBody>
      </p:sp>
      <p:pic>
        <p:nvPicPr>
          <p:cNvPr id="103428" name="Picture 4" descr="St James son of Alphaeus">
            <a:hlinkClick r:id="rId3"/>
          </p:cNvPr>
          <p:cNvPicPr>
            <a:picLocks noChangeAspect="1" noChangeArrowheads="1"/>
          </p:cNvPicPr>
          <p:nvPr/>
        </p:nvPicPr>
        <p:blipFill>
          <a:blip r:embed="rId4" cstate="print"/>
          <a:srcRect/>
          <a:stretch>
            <a:fillRect/>
          </a:stretch>
        </p:blipFill>
        <p:spPr bwMode="auto">
          <a:xfrm>
            <a:off x="152400" y="4572000"/>
            <a:ext cx="1052513" cy="1344613"/>
          </a:xfrm>
          <a:prstGeom prst="rect">
            <a:avLst/>
          </a:prstGeom>
          <a:noFill/>
          <a:ln w="9525">
            <a:noFill/>
            <a:miter lim="800000"/>
            <a:headEnd/>
            <a:tailEnd/>
          </a:ln>
        </p:spPr>
      </p:pic>
      <p:pic>
        <p:nvPicPr>
          <p:cNvPr id="103429" name="Picture 5" descr="a-264"/>
          <p:cNvPicPr>
            <a:picLocks noChangeAspect="1" noChangeArrowheads="1"/>
          </p:cNvPicPr>
          <p:nvPr/>
        </p:nvPicPr>
        <p:blipFill>
          <a:blip r:embed="rId5" cstate="print"/>
          <a:srcRect/>
          <a:stretch>
            <a:fillRect/>
          </a:stretch>
        </p:blipFill>
        <p:spPr bwMode="auto">
          <a:xfrm>
            <a:off x="152400" y="685800"/>
            <a:ext cx="919163" cy="13065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28600" y="165100"/>
            <a:ext cx="8763000" cy="4664075"/>
          </a:xfrm>
          <a:prstGeom prst="rect">
            <a:avLst/>
          </a:prstGeom>
          <a:noFill/>
          <a:ln w="9525">
            <a:noFill/>
            <a:miter lim="800000"/>
            <a:headEnd/>
            <a:tailEnd/>
          </a:ln>
        </p:spPr>
        <p:txBody>
          <a:bodyPr>
            <a:spAutoFit/>
          </a:bodyPr>
          <a:lstStyle/>
          <a:p>
            <a:r>
              <a:rPr lang="en-US" b="1"/>
              <a:t>James 2:14-26</a:t>
            </a:r>
          </a:p>
          <a:p>
            <a:r>
              <a:rPr lang="en-US"/>
              <a:t>	What good is it, my brothers, if someone says he has faith but does 	not have works? Can that faith save him? If a brother or sister has 	nothing to wear and has no food for the day, and one of you says to 	them, "Go in peace, keep warm, and eat well," but you do not give </a:t>
            </a:r>
          </a:p>
          <a:p>
            <a:r>
              <a:rPr lang="en-US"/>
              <a:t>	them the necessities of the body, what good is it?  So also </a:t>
            </a:r>
            <a:r>
              <a:rPr lang="en-US" b="1">
                <a:solidFill>
                  <a:schemeClr val="accent2"/>
                </a:solidFill>
              </a:rPr>
              <a:t>faith of 	itself, if it does not have works, is dead</a:t>
            </a:r>
            <a:r>
              <a:rPr lang="en-US"/>
              <a:t>. Indeed someone might 	say, "You have faith and I have works." Demonstrate your faith to 	me without works, and I will demonstrate my faith to you from my 	works. You believe that God is one. You do well. Even the demons </a:t>
            </a:r>
          </a:p>
          <a:p>
            <a:r>
              <a:rPr lang="en-US"/>
              <a:t>	believe that and tremble. Do you want proof, you ignoramus, that 	</a:t>
            </a:r>
            <a:r>
              <a:rPr lang="en-US" b="1">
                <a:solidFill>
                  <a:schemeClr val="accent2"/>
                </a:solidFill>
              </a:rPr>
              <a:t>faith without works is useless</a:t>
            </a:r>
            <a:r>
              <a:rPr lang="en-US"/>
              <a:t>? Was not Abraham our father 	justified by works when he offered his son Isaac upon the altar? You 	see that </a:t>
            </a:r>
            <a:r>
              <a:rPr lang="en-US" b="1">
                <a:solidFill>
                  <a:schemeClr val="accent2"/>
                </a:solidFill>
              </a:rPr>
              <a:t>faith was active along with his works, and faith was </a:t>
            </a:r>
          </a:p>
          <a:p>
            <a:r>
              <a:rPr lang="en-US" b="1">
                <a:solidFill>
                  <a:schemeClr val="accent2"/>
                </a:solidFill>
              </a:rPr>
              <a:t>	completed by the works</a:t>
            </a:r>
            <a:r>
              <a:rPr lang="en-US"/>
              <a:t>. ~</a:t>
            </a:r>
          </a:p>
        </p:txBody>
      </p:sp>
      <p:pic>
        <p:nvPicPr>
          <p:cNvPr id="104451" name="Picture 4" descr="St James son of Alphaeus">
            <a:hlinkClick r:id="rId3"/>
          </p:cNvPr>
          <p:cNvPicPr>
            <a:picLocks noChangeAspect="1" noChangeArrowheads="1"/>
          </p:cNvPicPr>
          <p:nvPr/>
        </p:nvPicPr>
        <p:blipFill>
          <a:blip r:embed="rId4" cstate="print"/>
          <a:srcRect/>
          <a:stretch>
            <a:fillRect/>
          </a:stretch>
        </p:blipFill>
        <p:spPr bwMode="auto">
          <a:xfrm>
            <a:off x="111125" y="577850"/>
            <a:ext cx="1052513" cy="134461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344488"/>
            <a:ext cx="8686800" cy="2286000"/>
          </a:xfrm>
          <a:prstGeom prst="rect">
            <a:avLst/>
          </a:prstGeom>
          <a:noFill/>
          <a:ln w="9525">
            <a:noFill/>
            <a:miter lim="800000"/>
            <a:headEnd/>
            <a:tailEnd/>
          </a:ln>
        </p:spPr>
        <p:txBody>
          <a:bodyPr>
            <a:spAutoFit/>
          </a:bodyPr>
          <a:lstStyle/>
          <a:p>
            <a:r>
              <a:rPr lang="en-US" sz="2400"/>
              <a:t>	</a:t>
            </a:r>
            <a:r>
              <a:rPr lang="en-US"/>
              <a:t>Thus the scripture was fulfilled that says, "Abraham believed God, 	and it was credited to him as righteousness," and he was called 	"the friend of God.“ See how </a:t>
            </a:r>
            <a:r>
              <a:rPr lang="en-US" b="1">
                <a:solidFill>
                  <a:schemeClr val="accent2"/>
                </a:solidFill>
              </a:rPr>
              <a:t>a person is justified by works and 	not by faith alone</a:t>
            </a:r>
            <a:r>
              <a:rPr lang="en-US"/>
              <a:t>. And in the same way, was not Rahab the harlot 	also justified by works when she welcomed the messengers and 	sent them out by a different route? For just as a body without a 	spirit is dead, so also </a:t>
            </a:r>
            <a:r>
              <a:rPr lang="en-US" b="1">
                <a:solidFill>
                  <a:schemeClr val="accent2"/>
                </a:solidFill>
              </a:rPr>
              <a:t>faith without works is dead</a:t>
            </a:r>
            <a:r>
              <a:rPr lang="en-US"/>
              <a:t>.</a:t>
            </a:r>
          </a:p>
        </p:txBody>
      </p:sp>
      <p:sp>
        <p:nvSpPr>
          <p:cNvPr id="105475" name="Text Box 3"/>
          <p:cNvSpPr txBox="1">
            <a:spLocks noChangeArrowheads="1"/>
          </p:cNvSpPr>
          <p:nvPr/>
        </p:nvSpPr>
        <p:spPr bwMode="auto">
          <a:xfrm>
            <a:off x="288925" y="5013325"/>
            <a:ext cx="8855075" cy="701675"/>
          </a:xfrm>
          <a:prstGeom prst="rect">
            <a:avLst/>
          </a:prstGeom>
          <a:noFill/>
          <a:ln w="9525">
            <a:noFill/>
            <a:miter lim="800000"/>
            <a:headEnd/>
            <a:tailEnd/>
          </a:ln>
        </p:spPr>
        <p:txBody>
          <a:bodyPr>
            <a:spAutoFit/>
          </a:bodyPr>
          <a:lstStyle/>
          <a:p>
            <a:r>
              <a:rPr lang="en-US" b="1"/>
              <a:t>1 Peter 1:7</a:t>
            </a:r>
          </a:p>
          <a:p>
            <a:r>
              <a:rPr lang="en-US"/>
              <a:t>	… him who </a:t>
            </a:r>
            <a:r>
              <a:rPr lang="en-US" b="1">
                <a:solidFill>
                  <a:schemeClr val="accent2"/>
                </a:solidFill>
              </a:rPr>
              <a:t>judges</a:t>
            </a:r>
            <a:r>
              <a:rPr lang="en-US"/>
              <a:t> impartially </a:t>
            </a:r>
            <a:r>
              <a:rPr lang="en-US" b="1">
                <a:solidFill>
                  <a:schemeClr val="accent2"/>
                </a:solidFill>
              </a:rPr>
              <a:t>according to each one's works.</a:t>
            </a:r>
          </a:p>
        </p:txBody>
      </p:sp>
      <p:sp>
        <p:nvSpPr>
          <p:cNvPr id="105476" name="Text Box 4"/>
          <p:cNvSpPr txBox="1">
            <a:spLocks noChangeArrowheads="1"/>
          </p:cNvSpPr>
          <p:nvPr/>
        </p:nvSpPr>
        <p:spPr bwMode="auto">
          <a:xfrm>
            <a:off x="288925" y="3124200"/>
            <a:ext cx="8702675" cy="1311275"/>
          </a:xfrm>
          <a:prstGeom prst="rect">
            <a:avLst/>
          </a:prstGeom>
          <a:noFill/>
          <a:ln w="9525">
            <a:noFill/>
            <a:miter lim="800000"/>
            <a:headEnd/>
            <a:tailEnd/>
          </a:ln>
        </p:spPr>
        <p:txBody>
          <a:bodyPr>
            <a:spAutoFit/>
          </a:bodyPr>
          <a:lstStyle/>
          <a:p>
            <a:r>
              <a:rPr lang="en-US" b="1"/>
              <a:t>1 Peter 1:2</a:t>
            </a:r>
          </a:p>
          <a:p>
            <a:r>
              <a:rPr lang="en-US"/>
              <a:t>	… </a:t>
            </a:r>
            <a:r>
              <a:rPr lang="en-US" b="1">
                <a:solidFill>
                  <a:schemeClr val="accent2"/>
                </a:solidFill>
              </a:rPr>
              <a:t>chosen … in the foreknowledge</a:t>
            </a:r>
            <a:r>
              <a:rPr lang="en-US"/>
              <a:t> of God the Father, through 	</a:t>
            </a:r>
            <a:r>
              <a:rPr lang="en-US" b="1">
                <a:solidFill>
                  <a:schemeClr val="accent2"/>
                </a:solidFill>
              </a:rPr>
              <a:t>sanctification</a:t>
            </a:r>
            <a:r>
              <a:rPr lang="en-US"/>
              <a:t> by the Spirit, for obedience and sprinkling with the 	blood of Jesus Christ: …</a:t>
            </a:r>
          </a:p>
        </p:txBody>
      </p:sp>
      <p:pic>
        <p:nvPicPr>
          <p:cNvPr id="105477" name="Picture 5" descr="13741sm"/>
          <p:cNvPicPr>
            <a:picLocks noChangeAspect="1" noChangeArrowheads="1"/>
          </p:cNvPicPr>
          <p:nvPr/>
        </p:nvPicPr>
        <p:blipFill>
          <a:blip r:embed="rId3" cstate="print"/>
          <a:srcRect/>
          <a:stretch>
            <a:fillRect/>
          </a:stretch>
        </p:blipFill>
        <p:spPr bwMode="auto">
          <a:xfrm>
            <a:off x="152400" y="3505200"/>
            <a:ext cx="1047750"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malehead"/>
          <p:cNvPicPr>
            <a:picLocks noChangeAspect="1" noChangeArrowheads="1"/>
          </p:cNvPicPr>
          <p:nvPr/>
        </p:nvPicPr>
        <p:blipFill>
          <a:blip r:embed="rId3" cstate="print"/>
          <a:srcRect/>
          <a:stretch>
            <a:fillRect/>
          </a:stretch>
        </p:blipFill>
        <p:spPr bwMode="auto">
          <a:xfrm>
            <a:off x="3200400" y="1381125"/>
            <a:ext cx="2819400" cy="2581275"/>
          </a:xfrm>
          <a:prstGeom prst="rect">
            <a:avLst/>
          </a:prstGeom>
          <a:noFill/>
          <a:ln w="9525">
            <a:noFill/>
            <a:miter lim="800000"/>
            <a:headEnd/>
            <a:tailEnd/>
          </a:ln>
        </p:spPr>
      </p:pic>
      <p:sp>
        <p:nvSpPr>
          <p:cNvPr id="106499" name="AutoShape 3"/>
          <p:cNvSpPr>
            <a:spLocks noChangeArrowheads="1"/>
          </p:cNvSpPr>
          <p:nvPr/>
        </p:nvSpPr>
        <p:spPr bwMode="auto">
          <a:xfrm>
            <a:off x="3505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106500" name="AutoShape 4"/>
          <p:cNvSpPr>
            <a:spLocks noChangeArrowheads="1"/>
          </p:cNvSpPr>
          <p:nvPr/>
        </p:nvSpPr>
        <p:spPr bwMode="auto">
          <a:xfrm>
            <a:off x="1219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6501" name="AutoShape 5"/>
          <p:cNvSpPr>
            <a:spLocks noChangeArrowheads="1"/>
          </p:cNvSpPr>
          <p:nvPr/>
        </p:nvSpPr>
        <p:spPr bwMode="auto">
          <a:xfrm>
            <a:off x="5791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106502" name="Text Box 6"/>
          <p:cNvSpPr txBox="1">
            <a:spLocks noChangeArrowheads="1"/>
          </p:cNvSpPr>
          <p:nvPr/>
        </p:nvSpPr>
        <p:spPr bwMode="auto">
          <a:xfrm>
            <a:off x="1431925" y="5373688"/>
            <a:ext cx="3216275" cy="457200"/>
          </a:xfrm>
          <a:prstGeom prst="rect">
            <a:avLst/>
          </a:prstGeom>
          <a:noFill/>
          <a:ln w="9525">
            <a:noFill/>
            <a:miter lim="800000"/>
            <a:headEnd/>
            <a:tailEnd/>
          </a:ln>
        </p:spPr>
        <p:txBody>
          <a:bodyPr>
            <a:spAutoFit/>
          </a:bodyPr>
          <a:lstStyle/>
          <a:p>
            <a:endParaRPr lang="en-US" sz="2400"/>
          </a:p>
        </p:txBody>
      </p:sp>
      <p:sp>
        <p:nvSpPr>
          <p:cNvPr id="106503" name="Text Box 7"/>
          <p:cNvSpPr txBox="1">
            <a:spLocks noChangeArrowheads="1"/>
          </p:cNvSpPr>
          <p:nvPr/>
        </p:nvSpPr>
        <p:spPr bwMode="auto">
          <a:xfrm>
            <a:off x="1778000" y="2133600"/>
            <a:ext cx="1117600" cy="1187450"/>
          </a:xfrm>
          <a:prstGeom prst="rect">
            <a:avLst/>
          </a:prstGeom>
          <a:noFill/>
          <a:ln w="9525">
            <a:noFill/>
            <a:miter lim="800000"/>
            <a:headEnd/>
            <a:tailEnd/>
          </a:ln>
        </p:spPr>
        <p:txBody>
          <a:bodyPr wrap="none">
            <a:spAutoFit/>
          </a:bodyPr>
          <a:lstStyle/>
          <a:p>
            <a:r>
              <a:rPr lang="en-US" sz="2400"/>
              <a:t>Super-</a:t>
            </a:r>
          </a:p>
          <a:p>
            <a:r>
              <a:rPr lang="en-US" sz="2400"/>
              <a:t>natural</a:t>
            </a:r>
          </a:p>
          <a:p>
            <a:r>
              <a:rPr lang="en-US" sz="2400"/>
              <a:t>Grace</a:t>
            </a:r>
          </a:p>
        </p:txBody>
      </p:sp>
      <p:sp>
        <p:nvSpPr>
          <p:cNvPr id="106504" name="Text Box 8"/>
          <p:cNvSpPr txBox="1">
            <a:spLocks noChangeArrowheads="1"/>
          </p:cNvSpPr>
          <p:nvPr/>
        </p:nvSpPr>
        <p:spPr bwMode="auto">
          <a:xfrm>
            <a:off x="3819525" y="4114800"/>
            <a:ext cx="1285875" cy="822325"/>
          </a:xfrm>
          <a:prstGeom prst="rect">
            <a:avLst/>
          </a:prstGeom>
          <a:noFill/>
          <a:ln w="9525">
            <a:noFill/>
            <a:miter lim="800000"/>
            <a:headEnd/>
            <a:tailEnd/>
          </a:ln>
        </p:spPr>
        <p:txBody>
          <a:bodyPr wrap="none">
            <a:spAutoFit/>
          </a:bodyPr>
          <a:lstStyle/>
          <a:p>
            <a:r>
              <a:rPr lang="en-US" sz="2400"/>
              <a:t>Faith /</a:t>
            </a:r>
          </a:p>
          <a:p>
            <a:r>
              <a:rPr lang="en-US" sz="2400"/>
              <a:t>Baptism</a:t>
            </a:r>
          </a:p>
        </p:txBody>
      </p:sp>
      <p:sp>
        <p:nvSpPr>
          <p:cNvPr id="106505" name="AutoShape 9"/>
          <p:cNvSpPr>
            <a:spLocks noChangeArrowheads="1"/>
          </p:cNvSpPr>
          <p:nvPr/>
        </p:nvSpPr>
        <p:spPr bwMode="auto">
          <a:xfrm>
            <a:off x="3124200" y="152400"/>
            <a:ext cx="1524000" cy="1219200"/>
          </a:xfrm>
          <a:prstGeom prst="cloudCallout">
            <a:avLst>
              <a:gd name="adj1" fmla="val 19481"/>
              <a:gd name="adj2" fmla="val 99870"/>
            </a:avLst>
          </a:prstGeom>
          <a:solidFill>
            <a:schemeClr val="bg1"/>
          </a:solidFill>
          <a:ln w="9525">
            <a:solidFill>
              <a:schemeClr val="tx1"/>
            </a:solidFill>
            <a:round/>
            <a:headEnd/>
            <a:tailEnd/>
          </a:ln>
        </p:spPr>
        <p:txBody>
          <a:bodyPr/>
          <a:lstStyle/>
          <a:p>
            <a:pPr algn="ctr"/>
            <a:endParaRPr lang="en-US" sz="2400"/>
          </a:p>
        </p:txBody>
      </p:sp>
      <p:sp>
        <p:nvSpPr>
          <p:cNvPr id="106506" name="Text Box 10"/>
          <p:cNvSpPr txBox="1">
            <a:spLocks noChangeArrowheads="1"/>
          </p:cNvSpPr>
          <p:nvPr/>
        </p:nvSpPr>
        <p:spPr bwMode="auto">
          <a:xfrm>
            <a:off x="3048000" y="533400"/>
            <a:ext cx="1792288" cy="457200"/>
          </a:xfrm>
          <a:prstGeom prst="rect">
            <a:avLst/>
          </a:prstGeom>
          <a:noFill/>
          <a:ln w="9525">
            <a:noFill/>
            <a:miter lim="800000"/>
            <a:headEnd/>
            <a:tailEnd/>
          </a:ln>
        </p:spPr>
        <p:txBody>
          <a:bodyPr wrap="none">
            <a:spAutoFit/>
          </a:bodyPr>
          <a:lstStyle/>
          <a:p>
            <a:r>
              <a:rPr lang="en-US" sz="2400" b="1"/>
              <a:t>“I believe!”</a:t>
            </a:r>
          </a:p>
        </p:txBody>
      </p:sp>
      <p:sp>
        <p:nvSpPr>
          <p:cNvPr id="106507" name="Text Box 11"/>
          <p:cNvSpPr txBox="1">
            <a:spLocks noChangeArrowheads="1"/>
          </p:cNvSpPr>
          <p:nvPr/>
        </p:nvSpPr>
        <p:spPr bwMode="auto">
          <a:xfrm>
            <a:off x="6343650" y="2286000"/>
            <a:ext cx="1047750" cy="822325"/>
          </a:xfrm>
          <a:prstGeom prst="rect">
            <a:avLst/>
          </a:prstGeom>
          <a:noFill/>
          <a:ln w="9525">
            <a:noFill/>
            <a:miter lim="800000"/>
            <a:headEnd/>
            <a:tailEnd/>
          </a:ln>
        </p:spPr>
        <p:txBody>
          <a:bodyPr wrap="none">
            <a:spAutoFit/>
          </a:bodyPr>
          <a:lstStyle/>
          <a:p>
            <a:r>
              <a:rPr lang="en-US" sz="2400"/>
              <a:t>Good </a:t>
            </a:r>
          </a:p>
          <a:p>
            <a:r>
              <a:rPr lang="en-US" sz="2400"/>
              <a:t>Works</a:t>
            </a:r>
          </a:p>
        </p:txBody>
      </p:sp>
      <p:sp>
        <p:nvSpPr>
          <p:cNvPr id="106508" name="Text Box 12"/>
          <p:cNvSpPr txBox="1">
            <a:spLocks noChangeArrowheads="1"/>
          </p:cNvSpPr>
          <p:nvPr/>
        </p:nvSpPr>
        <p:spPr bwMode="auto">
          <a:xfrm>
            <a:off x="3657600" y="5029200"/>
            <a:ext cx="1606550" cy="822325"/>
          </a:xfrm>
          <a:prstGeom prst="rect">
            <a:avLst/>
          </a:prstGeom>
          <a:noFill/>
          <a:ln w="9525">
            <a:noFill/>
            <a:miter lim="800000"/>
            <a:headEnd/>
            <a:tailEnd/>
          </a:ln>
        </p:spPr>
        <p:txBody>
          <a:bodyPr wrap="none">
            <a:spAutoFit/>
          </a:bodyPr>
          <a:lstStyle/>
          <a:p>
            <a:r>
              <a:rPr lang="en-US" sz="2400" b="1"/>
              <a:t>John 3:15</a:t>
            </a:r>
          </a:p>
          <a:p>
            <a:r>
              <a:rPr lang="en-US" sz="2400" b="1"/>
              <a:t>Acts 2:38</a:t>
            </a:r>
          </a:p>
        </p:txBody>
      </p:sp>
      <p:sp>
        <p:nvSpPr>
          <p:cNvPr id="106509" name="Text Box 13"/>
          <p:cNvSpPr txBox="1">
            <a:spLocks noChangeArrowheads="1"/>
          </p:cNvSpPr>
          <p:nvPr/>
        </p:nvSpPr>
        <p:spPr bwMode="auto">
          <a:xfrm>
            <a:off x="5927725" y="5145088"/>
            <a:ext cx="1830388" cy="457200"/>
          </a:xfrm>
          <a:prstGeom prst="rect">
            <a:avLst/>
          </a:prstGeom>
          <a:noFill/>
          <a:ln w="9525">
            <a:noFill/>
            <a:miter lim="800000"/>
            <a:headEnd/>
            <a:tailEnd/>
          </a:ln>
        </p:spPr>
        <p:txBody>
          <a:bodyPr wrap="none">
            <a:spAutoFit/>
          </a:bodyPr>
          <a:lstStyle/>
          <a:p>
            <a:r>
              <a:rPr lang="en-US" sz="2400" b="1"/>
              <a:t>James 2:14</a:t>
            </a:r>
          </a:p>
        </p:txBody>
      </p:sp>
      <p:sp>
        <p:nvSpPr>
          <p:cNvPr id="106510" name="Text Box 14"/>
          <p:cNvSpPr txBox="1">
            <a:spLocks noChangeArrowheads="1"/>
          </p:cNvSpPr>
          <p:nvPr/>
        </p:nvSpPr>
        <p:spPr bwMode="auto">
          <a:xfrm>
            <a:off x="8134350" y="255588"/>
            <a:ext cx="539750" cy="5035550"/>
          </a:xfrm>
          <a:prstGeom prst="rect">
            <a:avLst/>
          </a:prstGeom>
          <a:noFill/>
          <a:ln w="9525">
            <a:noFill/>
            <a:miter lim="800000"/>
            <a:headEnd/>
            <a:tailEnd/>
          </a:ln>
        </p:spPr>
        <p:txBody>
          <a:bodyPr wrap="none">
            <a:spAutoFit/>
          </a:bodyPr>
          <a:lstStyle/>
          <a:p>
            <a:pPr algn="ctr"/>
            <a:r>
              <a:rPr lang="en-US" sz="3600" b="1">
                <a:solidFill>
                  <a:schemeClr val="accent2"/>
                </a:solidFill>
              </a:rPr>
              <a:t>S</a:t>
            </a:r>
          </a:p>
          <a:p>
            <a:pPr algn="ctr"/>
            <a:r>
              <a:rPr lang="en-US" sz="3600" b="1">
                <a:solidFill>
                  <a:schemeClr val="accent2"/>
                </a:solidFill>
              </a:rPr>
              <a:t>A</a:t>
            </a:r>
          </a:p>
          <a:p>
            <a:pPr algn="ctr"/>
            <a:r>
              <a:rPr lang="en-US" sz="3600" b="1">
                <a:solidFill>
                  <a:schemeClr val="accent2"/>
                </a:solidFill>
              </a:rPr>
              <a:t>L</a:t>
            </a:r>
          </a:p>
          <a:p>
            <a:pPr algn="ctr"/>
            <a:r>
              <a:rPr lang="en-US" sz="3600" b="1">
                <a:solidFill>
                  <a:schemeClr val="accent2"/>
                </a:solidFill>
              </a:rPr>
              <a:t>V</a:t>
            </a:r>
          </a:p>
          <a:p>
            <a:pPr algn="ctr"/>
            <a:r>
              <a:rPr lang="en-US" sz="3600" b="1">
                <a:solidFill>
                  <a:schemeClr val="accent2"/>
                </a:solidFill>
              </a:rPr>
              <a:t>A</a:t>
            </a:r>
          </a:p>
          <a:p>
            <a:pPr algn="ctr"/>
            <a:r>
              <a:rPr lang="en-US" sz="3600" b="1">
                <a:solidFill>
                  <a:schemeClr val="accent2"/>
                </a:solidFill>
              </a:rPr>
              <a:t>T</a:t>
            </a:r>
          </a:p>
          <a:p>
            <a:pPr algn="ctr"/>
            <a:r>
              <a:rPr lang="en-US" sz="3600" b="1">
                <a:solidFill>
                  <a:schemeClr val="accent2"/>
                </a:solidFill>
              </a:rPr>
              <a:t>I</a:t>
            </a:r>
          </a:p>
          <a:p>
            <a:pPr algn="ctr"/>
            <a:r>
              <a:rPr lang="en-US" sz="3600" b="1">
                <a:solidFill>
                  <a:schemeClr val="accent2"/>
                </a:solidFill>
              </a:rPr>
              <a:t>O</a:t>
            </a:r>
          </a:p>
          <a:p>
            <a:pPr algn="ctr"/>
            <a:r>
              <a:rPr lang="en-US" sz="3600" b="1">
                <a:solidFill>
                  <a:schemeClr val="accent2"/>
                </a:solidFill>
              </a:rPr>
              <a:t>N</a:t>
            </a:r>
          </a:p>
        </p:txBody>
      </p:sp>
      <p:sp>
        <p:nvSpPr>
          <p:cNvPr id="106511" name="Text Box 15"/>
          <p:cNvSpPr txBox="1">
            <a:spLocks noChangeArrowheads="1"/>
          </p:cNvSpPr>
          <p:nvPr/>
        </p:nvSpPr>
        <p:spPr bwMode="auto">
          <a:xfrm>
            <a:off x="304800" y="1371600"/>
            <a:ext cx="717550" cy="2559050"/>
          </a:xfrm>
          <a:prstGeom prst="rect">
            <a:avLst/>
          </a:prstGeom>
          <a:noFill/>
          <a:ln w="9525">
            <a:noFill/>
            <a:miter lim="800000"/>
            <a:headEnd/>
            <a:tailEnd/>
          </a:ln>
        </p:spPr>
        <p:txBody>
          <a:bodyPr wrap="none">
            <a:spAutoFit/>
          </a:bodyPr>
          <a:lstStyle/>
          <a:p>
            <a:r>
              <a:rPr lang="en-US" sz="5400" b="1">
                <a:solidFill>
                  <a:srgbClr val="CC3300"/>
                </a:solidFill>
              </a:rPr>
              <a:t>G</a:t>
            </a:r>
          </a:p>
          <a:p>
            <a:r>
              <a:rPr lang="en-US" sz="5400" b="1">
                <a:solidFill>
                  <a:srgbClr val="CC3300"/>
                </a:solidFill>
              </a:rPr>
              <a:t>O</a:t>
            </a:r>
          </a:p>
          <a:p>
            <a:r>
              <a:rPr lang="en-US" sz="5400" b="1">
                <a:solidFill>
                  <a:srgbClr val="CC3300"/>
                </a:solidFill>
              </a:rPr>
              <a:t>D</a:t>
            </a:r>
          </a:p>
        </p:txBody>
      </p:sp>
      <p:sp>
        <p:nvSpPr>
          <p:cNvPr id="106512" name="Text Box 16"/>
          <p:cNvSpPr txBox="1">
            <a:spLocks noChangeArrowheads="1"/>
          </p:cNvSpPr>
          <p:nvPr/>
        </p:nvSpPr>
        <p:spPr bwMode="auto">
          <a:xfrm>
            <a:off x="838200" y="5883275"/>
            <a:ext cx="7135813" cy="822325"/>
          </a:xfrm>
          <a:prstGeom prst="rect">
            <a:avLst/>
          </a:prstGeom>
          <a:noFill/>
          <a:ln w="9525">
            <a:noFill/>
            <a:miter lim="800000"/>
            <a:headEnd/>
            <a:tailEnd/>
          </a:ln>
        </p:spPr>
        <p:txBody>
          <a:bodyPr wrap="none">
            <a:spAutoFit/>
          </a:bodyPr>
          <a:lstStyle/>
          <a:p>
            <a:r>
              <a:rPr lang="en-US" sz="2400"/>
              <a:t>Essential Catholic teaching: Scriptural, Handed-On,</a:t>
            </a:r>
          </a:p>
          <a:p>
            <a:r>
              <a:rPr lang="en-US" sz="2400"/>
              <a:t>Magisterial (Council of Orange II, Council of Trent)</a:t>
            </a:r>
          </a:p>
        </p:txBody>
      </p:sp>
      <p:sp>
        <p:nvSpPr>
          <p:cNvPr id="106513" name="Text Box 17"/>
          <p:cNvSpPr txBox="1">
            <a:spLocks noChangeArrowheads="1"/>
          </p:cNvSpPr>
          <p:nvPr/>
        </p:nvSpPr>
        <p:spPr bwMode="auto">
          <a:xfrm>
            <a:off x="822325" y="5181600"/>
            <a:ext cx="2674938" cy="457200"/>
          </a:xfrm>
          <a:prstGeom prst="rect">
            <a:avLst/>
          </a:prstGeom>
          <a:noFill/>
          <a:ln w="9525">
            <a:noFill/>
            <a:miter lim="800000"/>
            <a:headEnd/>
            <a:tailEnd/>
          </a:ln>
        </p:spPr>
        <p:txBody>
          <a:bodyPr wrap="none">
            <a:spAutoFit/>
          </a:bodyPr>
          <a:lstStyle/>
          <a:p>
            <a:r>
              <a:rPr lang="en-US" sz="2400" b="1"/>
              <a:t>Ephesians 2:8-10</a:t>
            </a:r>
          </a:p>
        </p:txBody>
      </p:sp>
      <p:pic>
        <p:nvPicPr>
          <p:cNvPr id="106514" name="Picture 18" descr="29b11t"/>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152400" y="2133600"/>
            <a:ext cx="1066800" cy="106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17525" y="392113"/>
            <a:ext cx="184150" cy="396875"/>
          </a:xfrm>
          <a:prstGeom prst="rect">
            <a:avLst/>
          </a:prstGeom>
          <a:noFill/>
          <a:ln w="9525">
            <a:noFill/>
            <a:miter lim="800000"/>
            <a:headEnd/>
            <a:tailEnd/>
          </a:ln>
        </p:spPr>
        <p:txBody>
          <a:bodyPr wrap="none">
            <a:spAutoFit/>
          </a:bodyPr>
          <a:lstStyle/>
          <a:p>
            <a:endParaRPr lang="en-US"/>
          </a:p>
        </p:txBody>
      </p:sp>
      <p:sp>
        <p:nvSpPr>
          <p:cNvPr id="52227" name="Text Box 5"/>
          <p:cNvSpPr txBox="1">
            <a:spLocks noChangeArrowheads="1"/>
          </p:cNvSpPr>
          <p:nvPr/>
        </p:nvSpPr>
        <p:spPr bwMode="auto">
          <a:xfrm>
            <a:off x="212725" y="163513"/>
            <a:ext cx="8591550" cy="1616075"/>
          </a:xfrm>
          <a:prstGeom prst="rect">
            <a:avLst/>
          </a:prstGeom>
          <a:noFill/>
          <a:ln w="9525">
            <a:noFill/>
            <a:miter lim="800000"/>
            <a:headEnd/>
            <a:tailEnd/>
          </a:ln>
        </p:spPr>
        <p:txBody>
          <a:bodyPr wrap="none">
            <a:spAutoFit/>
          </a:bodyPr>
          <a:lstStyle/>
          <a:p>
            <a:pPr marL="457200" indent="-457200"/>
            <a:r>
              <a:rPr lang="en-GB" b="1"/>
              <a:t>Pope St. Zosimus from the Council of Carthage 418 </a:t>
            </a:r>
          </a:p>
          <a:p>
            <a:pPr marL="457200" indent="-457200"/>
            <a:r>
              <a:rPr lang="en-GB"/>
              <a:t> </a:t>
            </a:r>
          </a:p>
          <a:p>
            <a:pPr marL="457200" indent="-457200"/>
            <a:r>
              <a:rPr lang="en-GB"/>
              <a:t>The canons are thought to have originated at the Council of Mileum II </a:t>
            </a:r>
          </a:p>
          <a:p>
            <a:pPr marL="457200" indent="-457200"/>
            <a:r>
              <a:rPr lang="en-GB"/>
              <a:t>held in 416. They were subsequently approved by Pope St. Innocent and </a:t>
            </a:r>
          </a:p>
          <a:p>
            <a:pPr marL="457200" indent="-457200"/>
            <a:r>
              <a:rPr lang="en-GB"/>
              <a:t>by the Council of Carthage XVI, which was approved by Pope St. Zosimus.</a:t>
            </a:r>
          </a:p>
        </p:txBody>
      </p:sp>
      <p:pic>
        <p:nvPicPr>
          <p:cNvPr id="52228" name="Picture 6" descr="Zosimas"/>
          <p:cNvPicPr>
            <a:picLocks noChangeAspect="1" noChangeArrowheads="1"/>
          </p:cNvPicPr>
          <p:nvPr/>
        </p:nvPicPr>
        <p:blipFill>
          <a:blip r:embed="rId3" cstate="print"/>
          <a:srcRect/>
          <a:stretch>
            <a:fillRect/>
          </a:stretch>
        </p:blipFill>
        <p:spPr bwMode="auto">
          <a:xfrm>
            <a:off x="1295400" y="1905000"/>
            <a:ext cx="1846263" cy="1878013"/>
          </a:xfrm>
          <a:prstGeom prst="rect">
            <a:avLst/>
          </a:prstGeom>
          <a:noFill/>
          <a:ln w="9525">
            <a:noFill/>
            <a:miter lim="800000"/>
            <a:headEnd/>
            <a:tailEnd/>
          </a:ln>
        </p:spPr>
      </p:pic>
      <p:pic>
        <p:nvPicPr>
          <p:cNvPr id="52229" name="Picture 7" descr="Innocent I"/>
          <p:cNvPicPr>
            <a:picLocks noChangeAspect="1" noChangeArrowheads="1"/>
          </p:cNvPicPr>
          <p:nvPr/>
        </p:nvPicPr>
        <p:blipFill>
          <a:blip r:embed="rId4" cstate="print"/>
          <a:srcRect/>
          <a:stretch>
            <a:fillRect/>
          </a:stretch>
        </p:blipFill>
        <p:spPr bwMode="auto">
          <a:xfrm>
            <a:off x="5181600" y="1981200"/>
            <a:ext cx="1828800" cy="1820863"/>
          </a:xfrm>
          <a:prstGeom prst="rect">
            <a:avLst/>
          </a:prstGeom>
          <a:noFill/>
          <a:ln w="9525">
            <a:noFill/>
            <a:miter lim="800000"/>
            <a:headEnd/>
            <a:tailEnd/>
          </a:ln>
        </p:spPr>
      </p:pic>
      <p:sp>
        <p:nvSpPr>
          <p:cNvPr id="52230" name="Text Box 8"/>
          <p:cNvSpPr txBox="1">
            <a:spLocks noChangeArrowheads="1"/>
          </p:cNvSpPr>
          <p:nvPr/>
        </p:nvSpPr>
        <p:spPr bwMode="auto">
          <a:xfrm>
            <a:off x="288925" y="4479925"/>
            <a:ext cx="8890000" cy="1920875"/>
          </a:xfrm>
          <a:prstGeom prst="rect">
            <a:avLst/>
          </a:prstGeom>
          <a:noFill/>
          <a:ln w="9525">
            <a:noFill/>
            <a:miter lim="800000"/>
            <a:headEnd/>
            <a:tailEnd/>
          </a:ln>
        </p:spPr>
        <p:txBody>
          <a:bodyPr wrap="none">
            <a:spAutoFit/>
          </a:bodyPr>
          <a:lstStyle/>
          <a:p>
            <a:pPr marL="457200" indent="-457200"/>
            <a:r>
              <a:rPr lang="en-GB" b="1"/>
              <a:t>Canon 1</a:t>
            </a:r>
            <a:r>
              <a:rPr lang="en-GB"/>
              <a:t>. All the bishops established in the sacred synod of the Carthaginian </a:t>
            </a:r>
          </a:p>
          <a:p>
            <a:pPr marL="457200" indent="-457200"/>
            <a:r>
              <a:rPr lang="en-GB"/>
              <a:t>Church have decided that whoever says that Adam, the first man, was </a:t>
            </a:r>
          </a:p>
          <a:p>
            <a:pPr marL="457200" indent="-457200"/>
            <a:r>
              <a:rPr lang="en-GB"/>
              <a:t>made mortal, so that, whether he sinned or whether he did not sin, he </a:t>
            </a:r>
          </a:p>
          <a:p>
            <a:pPr marL="457200" indent="-457200"/>
            <a:r>
              <a:rPr lang="en-GB"/>
              <a:t>would die in body, that is he would go out of the body not because of </a:t>
            </a:r>
          </a:p>
          <a:p>
            <a:pPr marL="457200" indent="-457200"/>
            <a:r>
              <a:rPr lang="en-GB"/>
              <a:t>the merit of sin but by reason of the necessity of nature, let him be </a:t>
            </a:r>
          </a:p>
          <a:p>
            <a:pPr marL="457200" indent="-457200"/>
            <a:r>
              <a:rPr lang="en-GB"/>
              <a:t>anathema.</a:t>
            </a:r>
            <a:endParaRPr lang="en-US"/>
          </a:p>
        </p:txBody>
      </p:sp>
      <p:sp>
        <p:nvSpPr>
          <p:cNvPr id="52231" name="Text Box 9"/>
          <p:cNvSpPr txBox="1">
            <a:spLocks noChangeArrowheads="1"/>
          </p:cNvSpPr>
          <p:nvPr/>
        </p:nvSpPr>
        <p:spPr bwMode="auto">
          <a:xfrm>
            <a:off x="1219200" y="3794125"/>
            <a:ext cx="2187575" cy="701675"/>
          </a:xfrm>
          <a:prstGeom prst="rect">
            <a:avLst/>
          </a:prstGeom>
          <a:noFill/>
          <a:ln w="9525">
            <a:noFill/>
            <a:miter lim="800000"/>
            <a:headEnd/>
            <a:tailEnd/>
          </a:ln>
        </p:spPr>
        <p:txBody>
          <a:bodyPr wrap="none">
            <a:spAutoFit/>
          </a:bodyPr>
          <a:lstStyle/>
          <a:p>
            <a:pPr algn="ctr"/>
            <a:r>
              <a:rPr lang="en-US"/>
              <a:t>Pope St. Zosimus</a:t>
            </a:r>
            <a:br>
              <a:rPr lang="en-US"/>
            </a:br>
            <a:endParaRPr lang="en-US"/>
          </a:p>
        </p:txBody>
      </p:sp>
      <p:sp>
        <p:nvSpPr>
          <p:cNvPr id="52232" name="Text Box 10"/>
          <p:cNvSpPr txBox="1">
            <a:spLocks noChangeArrowheads="1"/>
          </p:cNvSpPr>
          <p:nvPr/>
        </p:nvSpPr>
        <p:spPr bwMode="auto">
          <a:xfrm>
            <a:off x="4800600" y="3794125"/>
            <a:ext cx="2409825" cy="641350"/>
          </a:xfrm>
          <a:prstGeom prst="rect">
            <a:avLst/>
          </a:prstGeom>
          <a:noFill/>
          <a:ln w="9525">
            <a:noFill/>
            <a:miter lim="800000"/>
            <a:headEnd/>
            <a:tailEnd/>
          </a:ln>
        </p:spPr>
        <p:txBody>
          <a:bodyPr wrap="none">
            <a:spAutoFit/>
          </a:bodyPr>
          <a:lstStyle/>
          <a:p>
            <a:pPr algn="ctr"/>
            <a:r>
              <a:rPr lang="en-US"/>
              <a:t>Pope St. Innocent I </a:t>
            </a:r>
          </a:p>
          <a:p>
            <a:pPr algn="ctr"/>
            <a:r>
              <a:rPr lang="en-US" sz="1600"/>
              <a:t>Reigned 401-17</a:t>
            </a:r>
          </a:p>
        </p:txBody>
      </p:sp>
      <p:sp>
        <p:nvSpPr>
          <p:cNvPr id="52233" name="Text Box 11"/>
          <p:cNvSpPr txBox="1">
            <a:spLocks noChangeArrowheads="1"/>
          </p:cNvSpPr>
          <p:nvPr/>
        </p:nvSpPr>
        <p:spPr bwMode="auto">
          <a:xfrm>
            <a:off x="1447800" y="4095750"/>
            <a:ext cx="1627188" cy="336550"/>
          </a:xfrm>
          <a:prstGeom prst="rect">
            <a:avLst/>
          </a:prstGeom>
          <a:noFill/>
          <a:ln w="9525">
            <a:noFill/>
            <a:miter lim="800000"/>
            <a:headEnd/>
            <a:tailEnd/>
          </a:ln>
        </p:spPr>
        <p:txBody>
          <a:bodyPr wrap="none">
            <a:spAutoFit/>
          </a:bodyPr>
          <a:lstStyle/>
          <a:p>
            <a:r>
              <a:rPr lang="en-US" sz="1600"/>
              <a:t>Reigned 417-18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304800" y="123825"/>
            <a:ext cx="8610600" cy="1920875"/>
          </a:xfrm>
          <a:prstGeom prst="rect">
            <a:avLst/>
          </a:prstGeom>
          <a:noFill/>
          <a:ln w="9525">
            <a:noFill/>
            <a:miter lim="800000"/>
            <a:headEnd/>
            <a:tailEnd/>
          </a:ln>
        </p:spPr>
        <p:txBody>
          <a:bodyPr>
            <a:spAutoFit/>
          </a:bodyPr>
          <a:lstStyle/>
          <a:p>
            <a:r>
              <a:rPr lang="en-US" b="1"/>
              <a:t>Ephesians 2:8-10</a:t>
            </a:r>
          </a:p>
          <a:p>
            <a:r>
              <a:rPr lang="en-US"/>
              <a:t>	For </a:t>
            </a:r>
            <a:r>
              <a:rPr lang="en-US" b="1">
                <a:solidFill>
                  <a:schemeClr val="accent2"/>
                </a:solidFill>
              </a:rPr>
              <a:t>by grace you have been saved through faith</a:t>
            </a:r>
            <a:r>
              <a:rPr lang="en-US"/>
              <a:t>, and this is not 	from you; it is the gift of God; it is not from works, so no one may 	boast.  For we are his handiwork, created in Christ Jesus for the 	good works that God has prepared in advance, that we should live 	in them.</a:t>
            </a:r>
          </a:p>
        </p:txBody>
      </p:sp>
      <p:sp>
        <p:nvSpPr>
          <p:cNvPr id="107523" name="Text Box 3"/>
          <p:cNvSpPr txBox="1">
            <a:spLocks noChangeArrowheads="1"/>
          </p:cNvSpPr>
          <p:nvPr/>
        </p:nvSpPr>
        <p:spPr bwMode="auto">
          <a:xfrm>
            <a:off x="228600" y="1965325"/>
            <a:ext cx="8763000" cy="701675"/>
          </a:xfrm>
          <a:prstGeom prst="rect">
            <a:avLst/>
          </a:prstGeom>
          <a:noFill/>
          <a:ln w="9525">
            <a:noFill/>
            <a:miter lim="800000"/>
            <a:headEnd/>
            <a:tailEnd/>
          </a:ln>
        </p:spPr>
        <p:txBody>
          <a:bodyPr>
            <a:spAutoFit/>
          </a:bodyPr>
          <a:lstStyle/>
          <a:p>
            <a:r>
              <a:rPr lang="en-US" b="1"/>
              <a:t>John 3:15</a:t>
            </a:r>
          </a:p>
          <a:p>
            <a:r>
              <a:rPr lang="en-US"/>
              <a:t>	… so that everyone who </a:t>
            </a:r>
            <a:r>
              <a:rPr lang="en-US" b="1">
                <a:solidFill>
                  <a:schemeClr val="accent2"/>
                </a:solidFill>
              </a:rPr>
              <a:t>believes in him may have eternal life</a:t>
            </a:r>
            <a:r>
              <a:rPr lang="en-US"/>
              <a:t>."</a:t>
            </a:r>
          </a:p>
        </p:txBody>
      </p:sp>
      <p:sp>
        <p:nvSpPr>
          <p:cNvPr id="107524" name="Text Box 4"/>
          <p:cNvSpPr txBox="1">
            <a:spLocks noChangeArrowheads="1"/>
          </p:cNvSpPr>
          <p:nvPr/>
        </p:nvSpPr>
        <p:spPr bwMode="auto">
          <a:xfrm>
            <a:off x="1050925" y="4764088"/>
            <a:ext cx="184150" cy="457200"/>
          </a:xfrm>
          <a:prstGeom prst="rect">
            <a:avLst/>
          </a:prstGeom>
          <a:noFill/>
          <a:ln w="9525">
            <a:noFill/>
            <a:miter lim="800000"/>
            <a:headEnd/>
            <a:tailEnd/>
          </a:ln>
        </p:spPr>
        <p:txBody>
          <a:bodyPr wrap="none">
            <a:spAutoFit/>
          </a:bodyPr>
          <a:lstStyle/>
          <a:p>
            <a:endParaRPr lang="en-US" sz="2400"/>
          </a:p>
        </p:txBody>
      </p:sp>
      <p:sp>
        <p:nvSpPr>
          <p:cNvPr id="107525" name="Text Box 5"/>
          <p:cNvSpPr txBox="1">
            <a:spLocks noChangeArrowheads="1"/>
          </p:cNvSpPr>
          <p:nvPr/>
        </p:nvSpPr>
        <p:spPr bwMode="auto">
          <a:xfrm>
            <a:off x="228600" y="3505200"/>
            <a:ext cx="8763000" cy="1311275"/>
          </a:xfrm>
          <a:prstGeom prst="rect">
            <a:avLst/>
          </a:prstGeom>
          <a:noFill/>
          <a:ln w="9525">
            <a:noFill/>
            <a:miter lim="800000"/>
            <a:headEnd/>
            <a:tailEnd/>
          </a:ln>
        </p:spPr>
        <p:txBody>
          <a:bodyPr>
            <a:spAutoFit/>
          </a:bodyPr>
          <a:lstStyle/>
          <a:p>
            <a:r>
              <a:rPr lang="en-US" b="1"/>
              <a:t>Acts 2:38</a:t>
            </a:r>
          </a:p>
          <a:p>
            <a:r>
              <a:rPr lang="en-US"/>
              <a:t>	Repent and </a:t>
            </a:r>
            <a:r>
              <a:rPr lang="en-US" b="1">
                <a:solidFill>
                  <a:schemeClr val="accent2"/>
                </a:solidFill>
              </a:rPr>
              <a:t>be baptized</a:t>
            </a:r>
            <a:r>
              <a:rPr lang="en-US"/>
              <a:t>,  every one of you, in the name 	of Jesus 	Christ for the forgiveness of your sins; and you will receive the gift of 	the holy Spirit.</a:t>
            </a:r>
          </a:p>
        </p:txBody>
      </p:sp>
      <p:sp>
        <p:nvSpPr>
          <p:cNvPr id="107526" name="Text Box 6"/>
          <p:cNvSpPr txBox="1">
            <a:spLocks noChangeArrowheads="1"/>
          </p:cNvSpPr>
          <p:nvPr/>
        </p:nvSpPr>
        <p:spPr bwMode="auto">
          <a:xfrm>
            <a:off x="288925" y="5602288"/>
            <a:ext cx="184150" cy="457200"/>
          </a:xfrm>
          <a:prstGeom prst="rect">
            <a:avLst/>
          </a:prstGeom>
          <a:noFill/>
          <a:ln w="9525">
            <a:noFill/>
            <a:miter lim="800000"/>
            <a:headEnd/>
            <a:tailEnd/>
          </a:ln>
        </p:spPr>
        <p:txBody>
          <a:bodyPr wrap="none">
            <a:spAutoFit/>
          </a:bodyPr>
          <a:lstStyle/>
          <a:p>
            <a:endParaRPr lang="en-US" sz="2400"/>
          </a:p>
        </p:txBody>
      </p:sp>
      <p:sp>
        <p:nvSpPr>
          <p:cNvPr id="107527" name="Text Box 7"/>
          <p:cNvSpPr txBox="1">
            <a:spLocks noChangeArrowheads="1"/>
          </p:cNvSpPr>
          <p:nvPr/>
        </p:nvSpPr>
        <p:spPr bwMode="auto">
          <a:xfrm>
            <a:off x="228600" y="5181600"/>
            <a:ext cx="8763000" cy="1006475"/>
          </a:xfrm>
          <a:prstGeom prst="rect">
            <a:avLst/>
          </a:prstGeom>
          <a:noFill/>
          <a:ln w="9525">
            <a:noFill/>
            <a:miter lim="800000"/>
            <a:headEnd/>
            <a:tailEnd/>
          </a:ln>
        </p:spPr>
        <p:txBody>
          <a:bodyPr>
            <a:spAutoFit/>
          </a:bodyPr>
          <a:lstStyle/>
          <a:p>
            <a:r>
              <a:rPr lang="en-US" b="1"/>
              <a:t>James 2:14</a:t>
            </a:r>
          </a:p>
          <a:p>
            <a:r>
              <a:rPr lang="en-US"/>
              <a:t>	What good is it, my brothers, if someone says he has </a:t>
            </a:r>
            <a:r>
              <a:rPr lang="en-US" b="1">
                <a:solidFill>
                  <a:schemeClr val="accent2"/>
                </a:solidFill>
              </a:rPr>
              <a:t>faith but 	does not have works</a:t>
            </a:r>
            <a:r>
              <a:rPr lang="en-US"/>
              <a:t>? Can that faith save him?</a:t>
            </a:r>
          </a:p>
        </p:txBody>
      </p:sp>
      <p:pic>
        <p:nvPicPr>
          <p:cNvPr id="107528" name="Picture 8" descr="picture of Saint Paul the Apostle"/>
          <p:cNvPicPr>
            <a:picLocks noChangeAspect="1" noChangeArrowheads="1"/>
          </p:cNvPicPr>
          <p:nvPr/>
        </p:nvPicPr>
        <p:blipFill>
          <a:blip r:embed="rId3" cstate="print"/>
          <a:srcRect/>
          <a:stretch>
            <a:fillRect/>
          </a:stretch>
        </p:blipFill>
        <p:spPr bwMode="auto">
          <a:xfrm>
            <a:off x="152400" y="533400"/>
            <a:ext cx="1017588" cy="1295400"/>
          </a:xfrm>
          <a:prstGeom prst="rect">
            <a:avLst/>
          </a:prstGeom>
          <a:noFill/>
          <a:ln w="9525">
            <a:noFill/>
            <a:miter lim="800000"/>
            <a:headEnd/>
            <a:tailEnd/>
          </a:ln>
        </p:spPr>
      </p:pic>
      <p:pic>
        <p:nvPicPr>
          <p:cNvPr id="107529" name="Picture 9" descr="IM745.jpg"/>
          <p:cNvPicPr>
            <a:picLocks noChangeAspect="1" noChangeArrowheads="1"/>
          </p:cNvPicPr>
          <p:nvPr/>
        </p:nvPicPr>
        <p:blipFill>
          <a:blip r:embed="rId4" cstate="print"/>
          <a:srcRect/>
          <a:stretch>
            <a:fillRect/>
          </a:stretch>
        </p:blipFill>
        <p:spPr bwMode="auto">
          <a:xfrm>
            <a:off x="152400" y="2286000"/>
            <a:ext cx="982663" cy="1257300"/>
          </a:xfrm>
          <a:prstGeom prst="rect">
            <a:avLst/>
          </a:prstGeom>
          <a:noFill/>
          <a:ln w="9525">
            <a:noFill/>
            <a:miter lim="800000"/>
            <a:headEnd/>
            <a:tailEnd/>
          </a:ln>
        </p:spPr>
      </p:pic>
      <p:pic>
        <p:nvPicPr>
          <p:cNvPr id="107530" name="Picture 10" descr="Luke-icon"/>
          <p:cNvPicPr>
            <a:picLocks noChangeAspect="1" noChangeArrowheads="1"/>
          </p:cNvPicPr>
          <p:nvPr/>
        </p:nvPicPr>
        <p:blipFill>
          <a:blip r:embed="rId5" cstate="print"/>
          <a:srcRect/>
          <a:stretch>
            <a:fillRect/>
          </a:stretch>
        </p:blipFill>
        <p:spPr bwMode="auto">
          <a:xfrm>
            <a:off x="152400" y="3886200"/>
            <a:ext cx="1036638" cy="1333500"/>
          </a:xfrm>
          <a:prstGeom prst="rect">
            <a:avLst/>
          </a:prstGeom>
          <a:noFill/>
          <a:ln w="9525">
            <a:noFill/>
            <a:miter lim="800000"/>
            <a:headEnd/>
            <a:tailEnd/>
          </a:ln>
        </p:spPr>
      </p:pic>
      <p:pic>
        <p:nvPicPr>
          <p:cNvPr id="107531" name="Picture 11" descr="St James son of Alphaeus">
            <a:hlinkClick r:id="rId6"/>
          </p:cNvPr>
          <p:cNvPicPr>
            <a:picLocks noChangeAspect="1" noChangeArrowheads="1"/>
          </p:cNvPicPr>
          <p:nvPr/>
        </p:nvPicPr>
        <p:blipFill>
          <a:blip r:embed="rId7" cstate="print"/>
          <a:srcRect/>
          <a:stretch>
            <a:fillRect/>
          </a:stretch>
        </p:blipFill>
        <p:spPr bwMode="auto">
          <a:xfrm>
            <a:off x="166688" y="5513388"/>
            <a:ext cx="1052512" cy="134461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malehead"/>
          <p:cNvPicPr>
            <a:picLocks noChangeAspect="1" noChangeArrowheads="1"/>
          </p:cNvPicPr>
          <p:nvPr/>
        </p:nvPicPr>
        <p:blipFill>
          <a:blip r:embed="rId3" cstate="print"/>
          <a:srcRect/>
          <a:stretch>
            <a:fillRect/>
          </a:stretch>
        </p:blipFill>
        <p:spPr bwMode="auto">
          <a:xfrm>
            <a:off x="3200400" y="1381125"/>
            <a:ext cx="2819400" cy="2581275"/>
          </a:xfrm>
          <a:prstGeom prst="rect">
            <a:avLst/>
          </a:prstGeom>
          <a:noFill/>
          <a:ln w="9525">
            <a:noFill/>
            <a:miter lim="800000"/>
            <a:headEnd/>
            <a:tailEnd/>
          </a:ln>
        </p:spPr>
      </p:pic>
      <p:sp>
        <p:nvSpPr>
          <p:cNvPr id="108547" name="AutoShape 3"/>
          <p:cNvSpPr>
            <a:spLocks noChangeArrowheads="1"/>
          </p:cNvSpPr>
          <p:nvPr/>
        </p:nvSpPr>
        <p:spPr bwMode="auto">
          <a:xfrm>
            <a:off x="3505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108548" name="AutoShape 4"/>
          <p:cNvSpPr>
            <a:spLocks noChangeArrowheads="1"/>
          </p:cNvSpPr>
          <p:nvPr/>
        </p:nvSpPr>
        <p:spPr bwMode="auto">
          <a:xfrm>
            <a:off x="5791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108549" name="Text Box 5"/>
          <p:cNvSpPr txBox="1">
            <a:spLocks noChangeArrowheads="1"/>
          </p:cNvSpPr>
          <p:nvPr/>
        </p:nvSpPr>
        <p:spPr bwMode="auto">
          <a:xfrm>
            <a:off x="1431925" y="5373688"/>
            <a:ext cx="3216275" cy="457200"/>
          </a:xfrm>
          <a:prstGeom prst="rect">
            <a:avLst/>
          </a:prstGeom>
          <a:noFill/>
          <a:ln w="9525">
            <a:noFill/>
            <a:miter lim="800000"/>
            <a:headEnd/>
            <a:tailEnd/>
          </a:ln>
        </p:spPr>
        <p:txBody>
          <a:bodyPr>
            <a:spAutoFit/>
          </a:bodyPr>
          <a:lstStyle/>
          <a:p>
            <a:endParaRPr lang="en-US" sz="2400"/>
          </a:p>
        </p:txBody>
      </p:sp>
      <p:sp>
        <p:nvSpPr>
          <p:cNvPr id="108550" name="Text Box 6"/>
          <p:cNvSpPr txBox="1">
            <a:spLocks noChangeArrowheads="1"/>
          </p:cNvSpPr>
          <p:nvPr/>
        </p:nvSpPr>
        <p:spPr bwMode="auto">
          <a:xfrm>
            <a:off x="6343650" y="2286000"/>
            <a:ext cx="1047750" cy="822325"/>
          </a:xfrm>
          <a:prstGeom prst="rect">
            <a:avLst/>
          </a:prstGeom>
          <a:noFill/>
          <a:ln w="9525">
            <a:noFill/>
            <a:miter lim="800000"/>
            <a:headEnd/>
            <a:tailEnd/>
          </a:ln>
        </p:spPr>
        <p:txBody>
          <a:bodyPr wrap="none">
            <a:spAutoFit/>
          </a:bodyPr>
          <a:lstStyle/>
          <a:p>
            <a:r>
              <a:rPr lang="en-US" sz="2400"/>
              <a:t>Good </a:t>
            </a:r>
          </a:p>
          <a:p>
            <a:r>
              <a:rPr lang="en-US" sz="2400"/>
              <a:t>Works</a:t>
            </a:r>
          </a:p>
        </p:txBody>
      </p:sp>
      <p:sp>
        <p:nvSpPr>
          <p:cNvPr id="108551" name="Text Box 7"/>
          <p:cNvSpPr txBox="1">
            <a:spLocks noChangeArrowheads="1"/>
          </p:cNvSpPr>
          <p:nvPr/>
        </p:nvSpPr>
        <p:spPr bwMode="auto">
          <a:xfrm>
            <a:off x="5927725" y="5145088"/>
            <a:ext cx="1830388" cy="457200"/>
          </a:xfrm>
          <a:prstGeom prst="rect">
            <a:avLst/>
          </a:prstGeom>
          <a:noFill/>
          <a:ln w="9525">
            <a:noFill/>
            <a:miter lim="800000"/>
            <a:headEnd/>
            <a:tailEnd/>
          </a:ln>
        </p:spPr>
        <p:txBody>
          <a:bodyPr wrap="none">
            <a:spAutoFit/>
          </a:bodyPr>
          <a:lstStyle/>
          <a:p>
            <a:r>
              <a:rPr lang="en-US" sz="2400" b="1"/>
              <a:t>James 2:14</a:t>
            </a:r>
          </a:p>
        </p:txBody>
      </p:sp>
      <p:sp>
        <p:nvSpPr>
          <p:cNvPr id="108552" name="Text Box 8"/>
          <p:cNvSpPr txBox="1">
            <a:spLocks noChangeArrowheads="1"/>
          </p:cNvSpPr>
          <p:nvPr/>
        </p:nvSpPr>
        <p:spPr bwMode="auto">
          <a:xfrm>
            <a:off x="8134350" y="255588"/>
            <a:ext cx="539750" cy="5035550"/>
          </a:xfrm>
          <a:prstGeom prst="rect">
            <a:avLst/>
          </a:prstGeom>
          <a:noFill/>
          <a:ln w="9525">
            <a:noFill/>
            <a:miter lim="800000"/>
            <a:headEnd/>
            <a:tailEnd/>
          </a:ln>
        </p:spPr>
        <p:txBody>
          <a:bodyPr wrap="none">
            <a:spAutoFit/>
          </a:bodyPr>
          <a:lstStyle/>
          <a:p>
            <a:pPr algn="ctr"/>
            <a:r>
              <a:rPr lang="en-US" sz="3600" b="1">
                <a:solidFill>
                  <a:schemeClr val="accent2"/>
                </a:solidFill>
              </a:rPr>
              <a:t>S</a:t>
            </a:r>
          </a:p>
          <a:p>
            <a:pPr algn="ctr"/>
            <a:r>
              <a:rPr lang="en-US" sz="3600" b="1">
                <a:solidFill>
                  <a:schemeClr val="accent2"/>
                </a:solidFill>
              </a:rPr>
              <a:t>A</a:t>
            </a:r>
          </a:p>
          <a:p>
            <a:pPr algn="ctr"/>
            <a:r>
              <a:rPr lang="en-US" sz="3600" b="1">
                <a:solidFill>
                  <a:schemeClr val="accent2"/>
                </a:solidFill>
              </a:rPr>
              <a:t>L</a:t>
            </a:r>
          </a:p>
          <a:p>
            <a:pPr algn="ctr"/>
            <a:r>
              <a:rPr lang="en-US" sz="3600" b="1">
                <a:solidFill>
                  <a:schemeClr val="accent2"/>
                </a:solidFill>
              </a:rPr>
              <a:t>V</a:t>
            </a:r>
          </a:p>
          <a:p>
            <a:pPr algn="ctr"/>
            <a:r>
              <a:rPr lang="en-US" sz="3600" b="1">
                <a:solidFill>
                  <a:schemeClr val="accent2"/>
                </a:solidFill>
              </a:rPr>
              <a:t>A</a:t>
            </a:r>
          </a:p>
          <a:p>
            <a:pPr algn="ctr"/>
            <a:r>
              <a:rPr lang="en-US" sz="3600" b="1">
                <a:solidFill>
                  <a:schemeClr val="accent2"/>
                </a:solidFill>
              </a:rPr>
              <a:t>T</a:t>
            </a:r>
          </a:p>
          <a:p>
            <a:pPr algn="ctr"/>
            <a:r>
              <a:rPr lang="en-US" sz="3600" b="1">
                <a:solidFill>
                  <a:schemeClr val="accent2"/>
                </a:solidFill>
              </a:rPr>
              <a:t>I</a:t>
            </a:r>
          </a:p>
          <a:p>
            <a:pPr algn="ctr"/>
            <a:r>
              <a:rPr lang="en-US" sz="3600" b="1">
                <a:solidFill>
                  <a:schemeClr val="accent2"/>
                </a:solidFill>
              </a:rPr>
              <a:t>O</a:t>
            </a:r>
          </a:p>
          <a:p>
            <a:pPr algn="ctr"/>
            <a:r>
              <a:rPr lang="en-US" sz="3600" b="1">
                <a:solidFill>
                  <a:schemeClr val="accent2"/>
                </a:solidFill>
              </a:rPr>
              <a:t>N</a:t>
            </a:r>
          </a:p>
        </p:txBody>
      </p:sp>
      <p:sp>
        <p:nvSpPr>
          <p:cNvPr id="108553" name="Text Box 9"/>
          <p:cNvSpPr txBox="1">
            <a:spLocks noChangeArrowheads="1"/>
          </p:cNvSpPr>
          <p:nvPr/>
        </p:nvSpPr>
        <p:spPr bwMode="auto">
          <a:xfrm>
            <a:off x="457200" y="5441950"/>
            <a:ext cx="8032750" cy="1187450"/>
          </a:xfrm>
          <a:prstGeom prst="rect">
            <a:avLst/>
          </a:prstGeom>
          <a:noFill/>
          <a:ln w="9525">
            <a:noFill/>
            <a:miter lim="800000"/>
            <a:headEnd/>
            <a:tailEnd/>
          </a:ln>
        </p:spPr>
        <p:txBody>
          <a:bodyPr wrap="none">
            <a:spAutoFit/>
          </a:bodyPr>
          <a:lstStyle/>
          <a:p>
            <a:r>
              <a:rPr lang="en-US" sz="2400" b="1">
                <a:solidFill>
                  <a:srgbClr val="CC3300"/>
                </a:solidFill>
              </a:rPr>
              <a:t>Pelagianism</a:t>
            </a:r>
          </a:p>
          <a:p>
            <a:r>
              <a:rPr lang="en-US" sz="2400"/>
              <a:t>	condemned  by the Council of Orange, 529AD</a:t>
            </a:r>
          </a:p>
          <a:p>
            <a:r>
              <a:rPr lang="en-US" sz="2400"/>
              <a:t>	again condemned by the Council of Trent, 1547 AD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malehead"/>
          <p:cNvPicPr>
            <a:picLocks noChangeAspect="1" noChangeArrowheads="1"/>
          </p:cNvPicPr>
          <p:nvPr/>
        </p:nvPicPr>
        <p:blipFill>
          <a:blip r:embed="rId3" cstate="print"/>
          <a:srcRect/>
          <a:stretch>
            <a:fillRect/>
          </a:stretch>
        </p:blipFill>
        <p:spPr bwMode="auto">
          <a:xfrm>
            <a:off x="3200400" y="1381125"/>
            <a:ext cx="2819400" cy="2581275"/>
          </a:xfrm>
          <a:prstGeom prst="rect">
            <a:avLst/>
          </a:prstGeom>
          <a:noFill/>
          <a:ln w="9525">
            <a:noFill/>
            <a:miter lim="800000"/>
            <a:headEnd/>
            <a:tailEnd/>
          </a:ln>
        </p:spPr>
      </p:pic>
      <p:sp>
        <p:nvSpPr>
          <p:cNvPr id="109571" name="AutoShape 3"/>
          <p:cNvSpPr>
            <a:spLocks noChangeArrowheads="1"/>
          </p:cNvSpPr>
          <p:nvPr/>
        </p:nvSpPr>
        <p:spPr bwMode="auto">
          <a:xfrm>
            <a:off x="3505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none" anchor="ctr"/>
          <a:lstStyle/>
          <a:p>
            <a:endParaRPr lang="en-US"/>
          </a:p>
        </p:txBody>
      </p:sp>
      <p:sp>
        <p:nvSpPr>
          <p:cNvPr id="109572" name="AutoShape 4"/>
          <p:cNvSpPr>
            <a:spLocks noChangeArrowheads="1"/>
          </p:cNvSpPr>
          <p:nvPr/>
        </p:nvSpPr>
        <p:spPr bwMode="auto">
          <a:xfrm>
            <a:off x="1219200" y="152400"/>
            <a:ext cx="2057400" cy="5029200"/>
          </a:xfrm>
          <a:custGeom>
            <a:avLst/>
            <a:gdLst>
              <a:gd name="T0" fmla="*/ 1543050 w 21600"/>
              <a:gd name="T1" fmla="*/ 0 h 21600"/>
              <a:gd name="T2" fmla="*/ 0 w 21600"/>
              <a:gd name="T3" fmla="*/ 2514600 h 21600"/>
              <a:gd name="T4" fmla="*/ 1543050 w 21600"/>
              <a:gd name="T5" fmla="*/ 5029200 h 21600"/>
              <a:gd name="T6" fmla="*/ 2057400 w 21600"/>
              <a:gd name="T7" fmla="*/ 2514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09573" name="Text Box 5"/>
          <p:cNvSpPr txBox="1">
            <a:spLocks noChangeArrowheads="1"/>
          </p:cNvSpPr>
          <p:nvPr/>
        </p:nvSpPr>
        <p:spPr bwMode="auto">
          <a:xfrm>
            <a:off x="1431925" y="5373688"/>
            <a:ext cx="3216275" cy="457200"/>
          </a:xfrm>
          <a:prstGeom prst="rect">
            <a:avLst/>
          </a:prstGeom>
          <a:noFill/>
          <a:ln w="9525">
            <a:noFill/>
            <a:miter lim="800000"/>
            <a:headEnd/>
            <a:tailEnd/>
          </a:ln>
        </p:spPr>
        <p:txBody>
          <a:bodyPr>
            <a:spAutoFit/>
          </a:bodyPr>
          <a:lstStyle/>
          <a:p>
            <a:endParaRPr lang="en-US" sz="2400"/>
          </a:p>
        </p:txBody>
      </p:sp>
      <p:sp>
        <p:nvSpPr>
          <p:cNvPr id="109574" name="Text Box 6"/>
          <p:cNvSpPr txBox="1">
            <a:spLocks noChangeArrowheads="1"/>
          </p:cNvSpPr>
          <p:nvPr/>
        </p:nvSpPr>
        <p:spPr bwMode="auto">
          <a:xfrm>
            <a:off x="1778000" y="2133600"/>
            <a:ext cx="1117600" cy="1187450"/>
          </a:xfrm>
          <a:prstGeom prst="rect">
            <a:avLst/>
          </a:prstGeom>
          <a:noFill/>
          <a:ln w="9525">
            <a:noFill/>
            <a:miter lim="800000"/>
            <a:headEnd/>
            <a:tailEnd/>
          </a:ln>
        </p:spPr>
        <p:txBody>
          <a:bodyPr wrap="none">
            <a:spAutoFit/>
          </a:bodyPr>
          <a:lstStyle/>
          <a:p>
            <a:r>
              <a:rPr lang="en-US" sz="2400"/>
              <a:t>Super-</a:t>
            </a:r>
          </a:p>
          <a:p>
            <a:r>
              <a:rPr lang="en-US" sz="2400"/>
              <a:t>natural</a:t>
            </a:r>
          </a:p>
          <a:p>
            <a:r>
              <a:rPr lang="en-US" sz="2400"/>
              <a:t>Grace</a:t>
            </a:r>
          </a:p>
        </p:txBody>
      </p:sp>
      <p:sp>
        <p:nvSpPr>
          <p:cNvPr id="109575" name="Text Box 7"/>
          <p:cNvSpPr txBox="1">
            <a:spLocks noChangeArrowheads="1"/>
          </p:cNvSpPr>
          <p:nvPr/>
        </p:nvSpPr>
        <p:spPr bwMode="auto">
          <a:xfrm>
            <a:off x="3819525" y="4114800"/>
            <a:ext cx="946150" cy="457200"/>
          </a:xfrm>
          <a:prstGeom prst="rect">
            <a:avLst/>
          </a:prstGeom>
          <a:noFill/>
          <a:ln w="9525">
            <a:noFill/>
            <a:miter lim="800000"/>
            <a:headEnd/>
            <a:tailEnd/>
          </a:ln>
        </p:spPr>
        <p:txBody>
          <a:bodyPr wrap="none">
            <a:spAutoFit/>
          </a:bodyPr>
          <a:lstStyle/>
          <a:p>
            <a:r>
              <a:rPr lang="en-US" sz="2400"/>
              <a:t>Faith </a:t>
            </a:r>
          </a:p>
        </p:txBody>
      </p:sp>
      <p:sp>
        <p:nvSpPr>
          <p:cNvPr id="109576" name="AutoShape 8"/>
          <p:cNvSpPr>
            <a:spLocks noChangeArrowheads="1"/>
          </p:cNvSpPr>
          <p:nvPr/>
        </p:nvSpPr>
        <p:spPr bwMode="auto">
          <a:xfrm>
            <a:off x="3124200" y="152400"/>
            <a:ext cx="1524000" cy="1219200"/>
          </a:xfrm>
          <a:prstGeom prst="cloudCallout">
            <a:avLst>
              <a:gd name="adj1" fmla="val 19481"/>
              <a:gd name="adj2" fmla="val 99870"/>
            </a:avLst>
          </a:prstGeom>
          <a:solidFill>
            <a:schemeClr val="bg1"/>
          </a:solidFill>
          <a:ln w="9525">
            <a:solidFill>
              <a:schemeClr val="tx1"/>
            </a:solidFill>
            <a:round/>
            <a:headEnd/>
            <a:tailEnd/>
          </a:ln>
        </p:spPr>
        <p:txBody>
          <a:bodyPr/>
          <a:lstStyle/>
          <a:p>
            <a:pPr algn="ctr"/>
            <a:endParaRPr lang="en-US" sz="2400"/>
          </a:p>
        </p:txBody>
      </p:sp>
      <p:sp>
        <p:nvSpPr>
          <p:cNvPr id="109577" name="Text Box 9"/>
          <p:cNvSpPr txBox="1">
            <a:spLocks noChangeArrowheads="1"/>
          </p:cNvSpPr>
          <p:nvPr/>
        </p:nvSpPr>
        <p:spPr bwMode="auto">
          <a:xfrm>
            <a:off x="3048000" y="533400"/>
            <a:ext cx="1673225" cy="457200"/>
          </a:xfrm>
          <a:prstGeom prst="rect">
            <a:avLst/>
          </a:prstGeom>
          <a:noFill/>
          <a:ln w="9525">
            <a:noFill/>
            <a:miter lim="800000"/>
            <a:headEnd/>
            <a:tailEnd/>
          </a:ln>
        </p:spPr>
        <p:txBody>
          <a:bodyPr wrap="none">
            <a:spAutoFit/>
          </a:bodyPr>
          <a:lstStyle/>
          <a:p>
            <a:r>
              <a:rPr lang="en-US" sz="2400"/>
              <a:t>“</a:t>
            </a:r>
            <a:r>
              <a:rPr lang="en-US" sz="2400" b="1"/>
              <a:t>I believe</a:t>
            </a:r>
            <a:r>
              <a:rPr lang="en-US" sz="2400"/>
              <a:t>!”</a:t>
            </a:r>
          </a:p>
        </p:txBody>
      </p:sp>
      <p:sp>
        <p:nvSpPr>
          <p:cNvPr id="109578" name="Text Box 10"/>
          <p:cNvSpPr txBox="1">
            <a:spLocks noChangeArrowheads="1"/>
          </p:cNvSpPr>
          <p:nvPr/>
        </p:nvSpPr>
        <p:spPr bwMode="auto">
          <a:xfrm>
            <a:off x="8134350" y="255588"/>
            <a:ext cx="539750" cy="5035550"/>
          </a:xfrm>
          <a:prstGeom prst="rect">
            <a:avLst/>
          </a:prstGeom>
          <a:noFill/>
          <a:ln w="9525">
            <a:noFill/>
            <a:miter lim="800000"/>
            <a:headEnd/>
            <a:tailEnd/>
          </a:ln>
        </p:spPr>
        <p:txBody>
          <a:bodyPr wrap="none">
            <a:spAutoFit/>
          </a:bodyPr>
          <a:lstStyle/>
          <a:p>
            <a:pPr algn="ctr"/>
            <a:r>
              <a:rPr lang="en-US" sz="3600" b="1">
                <a:solidFill>
                  <a:schemeClr val="accent2"/>
                </a:solidFill>
              </a:rPr>
              <a:t>S</a:t>
            </a:r>
          </a:p>
          <a:p>
            <a:pPr algn="ctr"/>
            <a:r>
              <a:rPr lang="en-US" sz="3600" b="1">
                <a:solidFill>
                  <a:schemeClr val="accent2"/>
                </a:solidFill>
              </a:rPr>
              <a:t>A</a:t>
            </a:r>
          </a:p>
          <a:p>
            <a:pPr algn="ctr"/>
            <a:r>
              <a:rPr lang="en-US" sz="3600" b="1">
                <a:solidFill>
                  <a:schemeClr val="accent2"/>
                </a:solidFill>
              </a:rPr>
              <a:t>L</a:t>
            </a:r>
          </a:p>
          <a:p>
            <a:pPr algn="ctr"/>
            <a:r>
              <a:rPr lang="en-US" sz="3600" b="1">
                <a:solidFill>
                  <a:schemeClr val="accent2"/>
                </a:solidFill>
              </a:rPr>
              <a:t>V</a:t>
            </a:r>
          </a:p>
          <a:p>
            <a:pPr algn="ctr"/>
            <a:r>
              <a:rPr lang="en-US" sz="3600" b="1">
                <a:solidFill>
                  <a:schemeClr val="accent2"/>
                </a:solidFill>
              </a:rPr>
              <a:t>A</a:t>
            </a:r>
          </a:p>
          <a:p>
            <a:pPr algn="ctr"/>
            <a:r>
              <a:rPr lang="en-US" sz="3600" b="1">
                <a:solidFill>
                  <a:schemeClr val="accent2"/>
                </a:solidFill>
              </a:rPr>
              <a:t>T</a:t>
            </a:r>
          </a:p>
          <a:p>
            <a:pPr algn="ctr"/>
            <a:r>
              <a:rPr lang="en-US" sz="3600" b="1">
                <a:solidFill>
                  <a:schemeClr val="accent2"/>
                </a:solidFill>
              </a:rPr>
              <a:t>I</a:t>
            </a:r>
          </a:p>
          <a:p>
            <a:pPr algn="ctr"/>
            <a:r>
              <a:rPr lang="en-US" sz="3600" b="1">
                <a:solidFill>
                  <a:schemeClr val="accent2"/>
                </a:solidFill>
              </a:rPr>
              <a:t>O</a:t>
            </a:r>
          </a:p>
          <a:p>
            <a:pPr algn="ctr"/>
            <a:r>
              <a:rPr lang="en-US" sz="3600" b="1">
                <a:solidFill>
                  <a:schemeClr val="accent2"/>
                </a:solidFill>
              </a:rPr>
              <a:t>N</a:t>
            </a:r>
          </a:p>
        </p:txBody>
      </p:sp>
      <p:sp>
        <p:nvSpPr>
          <p:cNvPr id="109579" name="Text Box 11"/>
          <p:cNvSpPr txBox="1">
            <a:spLocks noChangeArrowheads="1"/>
          </p:cNvSpPr>
          <p:nvPr/>
        </p:nvSpPr>
        <p:spPr bwMode="auto">
          <a:xfrm>
            <a:off x="304800" y="1371600"/>
            <a:ext cx="717550" cy="2559050"/>
          </a:xfrm>
          <a:prstGeom prst="rect">
            <a:avLst/>
          </a:prstGeom>
          <a:noFill/>
          <a:ln w="9525">
            <a:noFill/>
            <a:miter lim="800000"/>
            <a:headEnd/>
            <a:tailEnd/>
          </a:ln>
        </p:spPr>
        <p:txBody>
          <a:bodyPr wrap="none">
            <a:spAutoFit/>
          </a:bodyPr>
          <a:lstStyle/>
          <a:p>
            <a:r>
              <a:rPr lang="en-US" sz="5400" b="1">
                <a:solidFill>
                  <a:srgbClr val="CC3300"/>
                </a:solidFill>
              </a:rPr>
              <a:t>G</a:t>
            </a:r>
          </a:p>
          <a:p>
            <a:r>
              <a:rPr lang="en-US" sz="5400" b="1">
                <a:solidFill>
                  <a:srgbClr val="CC3300"/>
                </a:solidFill>
              </a:rPr>
              <a:t>O</a:t>
            </a:r>
          </a:p>
          <a:p>
            <a:r>
              <a:rPr lang="en-US" sz="5400" b="1">
                <a:solidFill>
                  <a:srgbClr val="CC3300"/>
                </a:solidFill>
              </a:rPr>
              <a:t>D</a:t>
            </a:r>
          </a:p>
        </p:txBody>
      </p:sp>
      <p:sp>
        <p:nvSpPr>
          <p:cNvPr id="109580" name="Text Box 12"/>
          <p:cNvSpPr txBox="1">
            <a:spLocks noChangeArrowheads="1"/>
          </p:cNvSpPr>
          <p:nvPr/>
        </p:nvSpPr>
        <p:spPr bwMode="auto">
          <a:xfrm>
            <a:off x="1303338" y="5638800"/>
            <a:ext cx="3573462" cy="822325"/>
          </a:xfrm>
          <a:prstGeom prst="rect">
            <a:avLst/>
          </a:prstGeom>
          <a:noFill/>
          <a:ln w="9525">
            <a:noFill/>
            <a:miter lim="800000"/>
            <a:headEnd/>
            <a:tailEnd/>
          </a:ln>
        </p:spPr>
        <p:txBody>
          <a:bodyPr wrap="none">
            <a:spAutoFit/>
          </a:bodyPr>
          <a:lstStyle/>
          <a:p>
            <a:r>
              <a:rPr lang="en-US" sz="2400" b="1">
                <a:solidFill>
                  <a:srgbClr val="CC3300"/>
                </a:solidFill>
              </a:rPr>
              <a:t>Protestant Reformers</a:t>
            </a:r>
          </a:p>
          <a:p>
            <a:r>
              <a:rPr lang="en-US" sz="2400"/>
              <a:t>	Faith alone saves.</a:t>
            </a:r>
          </a:p>
        </p:txBody>
      </p:sp>
      <p:sp>
        <p:nvSpPr>
          <p:cNvPr id="109581" name="Text Box 13"/>
          <p:cNvSpPr txBox="1">
            <a:spLocks noChangeArrowheads="1"/>
          </p:cNvSpPr>
          <p:nvPr/>
        </p:nvSpPr>
        <p:spPr bwMode="auto">
          <a:xfrm>
            <a:off x="3124200" y="4953000"/>
            <a:ext cx="2473325" cy="457200"/>
          </a:xfrm>
          <a:prstGeom prst="rect">
            <a:avLst/>
          </a:prstGeom>
          <a:noFill/>
          <a:ln w="9525">
            <a:noFill/>
            <a:miter lim="800000"/>
            <a:headEnd/>
            <a:tailEnd/>
          </a:ln>
        </p:spPr>
        <p:txBody>
          <a:bodyPr wrap="none">
            <a:spAutoFit/>
          </a:bodyPr>
          <a:lstStyle/>
          <a:p>
            <a:r>
              <a:rPr lang="en-US" sz="2400"/>
              <a:t>“Sinner’s Prayer”</a:t>
            </a:r>
          </a:p>
        </p:txBody>
      </p:sp>
      <p:pic>
        <p:nvPicPr>
          <p:cNvPr id="109582" name="Picture 14" descr="29b11t"/>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152400" y="21336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anhead 21"/>
          <p:cNvPicPr>
            <a:picLocks noChangeAspect="1" noChangeArrowheads="1"/>
          </p:cNvPicPr>
          <p:nvPr/>
        </p:nvPicPr>
        <p:blipFill>
          <a:blip r:embed="rId3" cstate="print"/>
          <a:srcRect/>
          <a:stretch>
            <a:fillRect/>
          </a:stretch>
        </p:blipFill>
        <p:spPr bwMode="auto">
          <a:xfrm>
            <a:off x="3479800" y="2490788"/>
            <a:ext cx="2184400" cy="2028825"/>
          </a:xfrm>
          <a:prstGeom prst="rect">
            <a:avLst/>
          </a:prstGeom>
          <a:noFill/>
          <a:ln w="9525">
            <a:noFill/>
            <a:miter lim="800000"/>
            <a:headEnd/>
            <a:tailEnd/>
          </a:ln>
        </p:spPr>
      </p:pic>
      <p:sp>
        <p:nvSpPr>
          <p:cNvPr id="53251" name="AutoShape 3"/>
          <p:cNvSpPr>
            <a:spLocks noChangeArrowheads="1"/>
          </p:cNvSpPr>
          <p:nvPr/>
        </p:nvSpPr>
        <p:spPr bwMode="auto">
          <a:xfrm>
            <a:off x="914400" y="3276600"/>
            <a:ext cx="2133600" cy="1600200"/>
          </a:xfrm>
          <a:prstGeom prst="cloudCallout">
            <a:avLst>
              <a:gd name="adj1" fmla="val 94495"/>
              <a:gd name="adj2" fmla="val -58630"/>
            </a:avLst>
          </a:prstGeom>
          <a:solidFill>
            <a:schemeClr val="bg1"/>
          </a:solidFill>
          <a:ln w="9525">
            <a:solidFill>
              <a:schemeClr val="tx1"/>
            </a:solidFill>
            <a:round/>
            <a:headEnd/>
            <a:tailEnd/>
          </a:ln>
        </p:spPr>
        <p:txBody>
          <a:bodyPr/>
          <a:lstStyle/>
          <a:p>
            <a:pPr algn="ctr"/>
            <a:endParaRPr lang="en-US"/>
          </a:p>
        </p:txBody>
      </p:sp>
      <p:sp>
        <p:nvSpPr>
          <p:cNvPr id="53252" name="AutoShape 4"/>
          <p:cNvSpPr>
            <a:spLocks noChangeArrowheads="1"/>
          </p:cNvSpPr>
          <p:nvPr/>
        </p:nvSpPr>
        <p:spPr bwMode="auto">
          <a:xfrm>
            <a:off x="838200" y="1600200"/>
            <a:ext cx="2133600" cy="1600200"/>
          </a:xfrm>
          <a:prstGeom prst="cloudCallout">
            <a:avLst>
              <a:gd name="adj1" fmla="val 94495"/>
              <a:gd name="adj2" fmla="val 44046"/>
            </a:avLst>
          </a:prstGeom>
          <a:solidFill>
            <a:schemeClr val="bg1"/>
          </a:solidFill>
          <a:ln w="9525">
            <a:solidFill>
              <a:schemeClr val="tx1"/>
            </a:solidFill>
            <a:round/>
            <a:headEnd/>
            <a:tailEnd/>
          </a:ln>
        </p:spPr>
        <p:txBody>
          <a:bodyPr/>
          <a:lstStyle/>
          <a:p>
            <a:pPr algn="ctr"/>
            <a:endParaRPr lang="en-US"/>
          </a:p>
        </p:txBody>
      </p:sp>
      <p:sp>
        <p:nvSpPr>
          <p:cNvPr id="53253" name="AutoShape 5"/>
          <p:cNvSpPr>
            <a:spLocks noChangeArrowheads="1"/>
          </p:cNvSpPr>
          <p:nvPr/>
        </p:nvSpPr>
        <p:spPr bwMode="auto">
          <a:xfrm>
            <a:off x="2819400" y="304800"/>
            <a:ext cx="2133600" cy="1600200"/>
          </a:xfrm>
          <a:prstGeom prst="cloudCallout">
            <a:avLst>
              <a:gd name="adj1" fmla="val 30731"/>
              <a:gd name="adj2" fmla="val 116866"/>
            </a:avLst>
          </a:prstGeom>
          <a:solidFill>
            <a:schemeClr val="bg1"/>
          </a:solidFill>
          <a:ln w="9525">
            <a:solidFill>
              <a:schemeClr val="tx1"/>
            </a:solidFill>
            <a:round/>
            <a:headEnd/>
            <a:tailEnd/>
          </a:ln>
        </p:spPr>
        <p:txBody>
          <a:bodyPr/>
          <a:lstStyle/>
          <a:p>
            <a:pPr algn="ctr"/>
            <a:endParaRPr lang="en-US"/>
          </a:p>
        </p:txBody>
      </p:sp>
      <p:sp>
        <p:nvSpPr>
          <p:cNvPr id="53254" name="Text Box 6"/>
          <p:cNvSpPr txBox="1">
            <a:spLocks noChangeArrowheads="1"/>
          </p:cNvSpPr>
          <p:nvPr/>
        </p:nvSpPr>
        <p:spPr bwMode="auto">
          <a:xfrm>
            <a:off x="1033463" y="3505200"/>
            <a:ext cx="1862137" cy="1006475"/>
          </a:xfrm>
          <a:prstGeom prst="rect">
            <a:avLst/>
          </a:prstGeom>
          <a:noFill/>
          <a:ln w="9525">
            <a:noFill/>
            <a:miter lim="800000"/>
            <a:headEnd/>
            <a:tailEnd/>
          </a:ln>
        </p:spPr>
        <p:txBody>
          <a:bodyPr wrap="none">
            <a:spAutoFit/>
          </a:bodyPr>
          <a:lstStyle/>
          <a:p>
            <a:pPr algn="ctr"/>
            <a:r>
              <a:rPr lang="en-US" b="1"/>
              <a:t>Denied</a:t>
            </a:r>
          </a:p>
          <a:p>
            <a:pPr algn="ctr"/>
            <a:r>
              <a:rPr lang="en-US" b="1"/>
              <a:t>the necessity </a:t>
            </a:r>
          </a:p>
          <a:p>
            <a:pPr algn="ctr"/>
            <a:r>
              <a:rPr lang="en-US" b="1"/>
              <a:t>of Grace</a:t>
            </a:r>
          </a:p>
        </p:txBody>
      </p:sp>
      <p:sp>
        <p:nvSpPr>
          <p:cNvPr id="53255" name="Text Box 7"/>
          <p:cNvSpPr txBox="1">
            <a:spLocks noChangeArrowheads="1"/>
          </p:cNvSpPr>
          <p:nvPr/>
        </p:nvSpPr>
        <p:spPr bwMode="auto">
          <a:xfrm>
            <a:off x="1092200" y="1889125"/>
            <a:ext cx="1552575" cy="1006475"/>
          </a:xfrm>
          <a:prstGeom prst="rect">
            <a:avLst/>
          </a:prstGeom>
          <a:noFill/>
          <a:ln w="9525">
            <a:noFill/>
            <a:miter lim="800000"/>
            <a:headEnd/>
            <a:tailEnd/>
          </a:ln>
        </p:spPr>
        <p:txBody>
          <a:bodyPr wrap="none">
            <a:spAutoFit/>
          </a:bodyPr>
          <a:lstStyle/>
          <a:p>
            <a:pPr algn="ctr"/>
            <a:r>
              <a:rPr lang="en-US" b="1"/>
              <a:t>Denied the </a:t>
            </a:r>
          </a:p>
          <a:p>
            <a:pPr algn="ctr"/>
            <a:r>
              <a:rPr lang="en-US" b="1"/>
              <a:t>State of </a:t>
            </a:r>
          </a:p>
          <a:p>
            <a:pPr algn="ctr"/>
            <a:r>
              <a:rPr lang="en-US" b="1"/>
              <a:t>Paradise</a:t>
            </a:r>
          </a:p>
        </p:txBody>
      </p:sp>
      <p:sp>
        <p:nvSpPr>
          <p:cNvPr id="53256" name="Text Box 8"/>
          <p:cNvSpPr txBox="1">
            <a:spLocks noChangeArrowheads="1"/>
          </p:cNvSpPr>
          <p:nvPr/>
        </p:nvSpPr>
        <p:spPr bwMode="auto">
          <a:xfrm>
            <a:off x="3048000" y="669925"/>
            <a:ext cx="1606550" cy="701675"/>
          </a:xfrm>
          <a:prstGeom prst="rect">
            <a:avLst/>
          </a:prstGeom>
          <a:noFill/>
          <a:ln w="9525">
            <a:noFill/>
            <a:miter lim="800000"/>
            <a:headEnd/>
            <a:tailEnd/>
          </a:ln>
        </p:spPr>
        <p:txBody>
          <a:bodyPr wrap="none">
            <a:spAutoFit/>
          </a:bodyPr>
          <a:lstStyle/>
          <a:p>
            <a:pPr algn="ctr"/>
            <a:r>
              <a:rPr lang="en-US" b="1"/>
              <a:t>Denied</a:t>
            </a:r>
          </a:p>
          <a:p>
            <a:pPr algn="ctr"/>
            <a:r>
              <a:rPr lang="en-US" b="1"/>
              <a:t>Original Sin</a:t>
            </a:r>
          </a:p>
        </p:txBody>
      </p:sp>
      <p:sp>
        <p:nvSpPr>
          <p:cNvPr id="53257" name="Text Box 9"/>
          <p:cNvSpPr txBox="1">
            <a:spLocks noChangeArrowheads="1"/>
          </p:cNvSpPr>
          <p:nvPr/>
        </p:nvSpPr>
        <p:spPr bwMode="auto">
          <a:xfrm>
            <a:off x="2651125" y="4648200"/>
            <a:ext cx="3917950" cy="671513"/>
          </a:xfrm>
          <a:prstGeom prst="rect">
            <a:avLst/>
          </a:prstGeom>
          <a:noFill/>
          <a:ln w="9525">
            <a:noFill/>
            <a:miter lim="800000"/>
            <a:headEnd/>
            <a:tailEnd/>
          </a:ln>
        </p:spPr>
        <p:txBody>
          <a:bodyPr wrap="none">
            <a:spAutoFit/>
          </a:bodyPr>
          <a:lstStyle/>
          <a:p>
            <a:r>
              <a:rPr lang="en-US" b="1"/>
              <a:t>PELAGIUS (c. 354 – c. 420 AD)</a:t>
            </a:r>
          </a:p>
          <a:p>
            <a:r>
              <a:rPr lang="en-US" sz="1800" b="1"/>
              <a:t>Britain, Rome, Carthage, Palestine</a:t>
            </a:r>
          </a:p>
        </p:txBody>
      </p:sp>
      <p:sp>
        <p:nvSpPr>
          <p:cNvPr id="53258" name="Text Box 10"/>
          <p:cNvSpPr txBox="1">
            <a:spLocks noChangeArrowheads="1"/>
          </p:cNvSpPr>
          <p:nvPr/>
        </p:nvSpPr>
        <p:spPr bwMode="auto">
          <a:xfrm>
            <a:off x="685800" y="5257800"/>
            <a:ext cx="8169275" cy="1190625"/>
          </a:xfrm>
          <a:prstGeom prst="rect">
            <a:avLst/>
          </a:prstGeom>
          <a:noFill/>
          <a:ln w="9525">
            <a:noFill/>
            <a:miter lim="800000"/>
            <a:headEnd/>
            <a:tailEnd/>
          </a:ln>
        </p:spPr>
        <p:txBody>
          <a:bodyPr>
            <a:spAutoFit/>
          </a:bodyPr>
          <a:lstStyle/>
          <a:p>
            <a:r>
              <a:rPr lang="en-US" sz="1800"/>
              <a:t>Condemned:</a:t>
            </a:r>
          </a:p>
          <a:p>
            <a:r>
              <a:rPr lang="en-US" sz="1800"/>
              <a:t>Pope Innocent (January 27, 417) declared “We judge by the Apostolic Power 	that Pelagius . . . be deprived of ecclesiastical communion . . .”</a:t>
            </a:r>
          </a:p>
          <a:p>
            <a:r>
              <a:rPr lang="en-US" sz="1800"/>
              <a:t>Pope Zosimus (April 30, 418) condemned and excommunicated Pelagius.</a:t>
            </a:r>
          </a:p>
        </p:txBody>
      </p:sp>
      <p:pic>
        <p:nvPicPr>
          <p:cNvPr id="53259" name="Picture 11"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4114800"/>
            <a:ext cx="730250" cy="733425"/>
          </a:xfrm>
          <a:prstGeom prst="rect">
            <a:avLst/>
          </a:prstGeom>
          <a:noFill/>
          <a:ln w="9525">
            <a:noFill/>
            <a:miter lim="800000"/>
            <a:headEnd/>
            <a:tailEnd/>
          </a:ln>
        </p:spPr>
      </p:pic>
      <p:pic>
        <p:nvPicPr>
          <p:cNvPr id="53260" name="Picture 12"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2362200"/>
            <a:ext cx="730250" cy="733425"/>
          </a:xfrm>
          <a:prstGeom prst="rect">
            <a:avLst/>
          </a:prstGeom>
          <a:noFill/>
          <a:ln w="9525">
            <a:noFill/>
            <a:miter lim="800000"/>
            <a:headEnd/>
            <a:tailEnd/>
          </a:ln>
        </p:spPr>
      </p:pic>
      <p:pic>
        <p:nvPicPr>
          <p:cNvPr id="53261" name="Picture 13"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5200" y="1295400"/>
            <a:ext cx="730250" cy="7334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4800" y="2117725"/>
            <a:ext cx="8709025" cy="4664075"/>
          </a:xfrm>
          <a:prstGeom prst="rect">
            <a:avLst/>
          </a:prstGeom>
          <a:noFill/>
          <a:ln w="9525">
            <a:noFill/>
            <a:miter lim="800000"/>
            <a:headEnd/>
            <a:tailEnd/>
          </a:ln>
        </p:spPr>
        <p:txBody>
          <a:bodyPr wrap="none">
            <a:spAutoFit/>
          </a:bodyPr>
          <a:lstStyle/>
          <a:p>
            <a:r>
              <a:rPr lang="en-US" b="1"/>
              <a:t>Canon 2:</a:t>
            </a:r>
            <a:r>
              <a:rPr lang="en-US"/>
              <a:t> “Likewise it seemed good that whosoever denies that infants </a:t>
            </a:r>
          </a:p>
          <a:p>
            <a:r>
              <a:rPr lang="en-US"/>
              <a:t>newly from their mother's wombs should be baptized, or says that baptism </a:t>
            </a:r>
          </a:p>
          <a:p>
            <a:r>
              <a:rPr lang="en-US"/>
              <a:t>is for remission of sins, but that they infants </a:t>
            </a:r>
            <a:r>
              <a:rPr lang="en-US" b="1"/>
              <a:t>derive from Adam no original </a:t>
            </a:r>
          </a:p>
          <a:p>
            <a:r>
              <a:rPr lang="en-US" b="1"/>
              <a:t>sin</a:t>
            </a:r>
            <a:r>
              <a:rPr lang="en-US"/>
              <a:t>, which needs to be removed by the layer of regeneration, from whence </a:t>
            </a:r>
          </a:p>
          <a:p>
            <a:r>
              <a:rPr lang="en-US"/>
              <a:t>the conclusion follows, that in them the form of baptism for the remission </a:t>
            </a:r>
          </a:p>
          <a:p>
            <a:r>
              <a:rPr lang="en-US"/>
              <a:t>of sins, is to be understood as false and not true, let him be anathema.” </a:t>
            </a:r>
          </a:p>
          <a:p>
            <a:endParaRPr lang="en-US"/>
          </a:p>
          <a:p>
            <a:r>
              <a:rPr lang="en-US"/>
              <a:t>“For no otherwise can be understood what the Apostle says, 'By one man </a:t>
            </a:r>
          </a:p>
          <a:p>
            <a:r>
              <a:rPr lang="en-US"/>
              <a:t>sin is come into the world, and death through sin, and so death passed </a:t>
            </a:r>
          </a:p>
          <a:p>
            <a:r>
              <a:rPr lang="en-US"/>
              <a:t>upon all men in that all have sinned' (Romans 5.12), than the Catholic </a:t>
            </a:r>
          </a:p>
          <a:p>
            <a:r>
              <a:rPr lang="en-US"/>
              <a:t>Church everywhere diffused has always understood it. For on account </a:t>
            </a:r>
          </a:p>
          <a:p>
            <a:r>
              <a:rPr lang="en-US"/>
              <a:t>of this rule of faith even infants, who could have committed as yet no sin </a:t>
            </a:r>
          </a:p>
          <a:p>
            <a:r>
              <a:rPr lang="en-US"/>
              <a:t>themselves, therefore are truly baptized for the remission of sins, in order </a:t>
            </a:r>
          </a:p>
          <a:p>
            <a:r>
              <a:rPr lang="en-US"/>
              <a:t>that what in them is the result of generation may be cleansed by </a:t>
            </a:r>
          </a:p>
          <a:p>
            <a:r>
              <a:rPr lang="en-US"/>
              <a:t>regeneration.” </a:t>
            </a:r>
          </a:p>
        </p:txBody>
      </p:sp>
      <p:pic>
        <p:nvPicPr>
          <p:cNvPr id="54275" name="Picture 4" descr="Old-Books"/>
          <p:cNvPicPr>
            <a:picLocks noChangeAspect="1" noChangeArrowheads="1"/>
          </p:cNvPicPr>
          <p:nvPr/>
        </p:nvPicPr>
        <p:blipFill>
          <a:blip r:embed="rId3" cstate="print">
            <a:clrChange>
              <a:clrFrom>
                <a:srgbClr val="F8F9FB"/>
              </a:clrFrom>
              <a:clrTo>
                <a:srgbClr val="F8F9FB">
                  <a:alpha val="0"/>
                </a:srgbClr>
              </a:clrTo>
            </a:clrChange>
          </a:blip>
          <a:srcRect/>
          <a:stretch>
            <a:fillRect/>
          </a:stretch>
        </p:blipFill>
        <p:spPr bwMode="auto">
          <a:xfrm>
            <a:off x="304800" y="0"/>
            <a:ext cx="1752600" cy="1198563"/>
          </a:xfrm>
          <a:prstGeom prst="rect">
            <a:avLst/>
          </a:prstGeom>
          <a:noFill/>
          <a:ln w="9525">
            <a:noFill/>
            <a:miter lim="800000"/>
            <a:headEnd/>
            <a:tailEnd/>
          </a:ln>
        </p:spPr>
      </p:pic>
      <p:sp>
        <p:nvSpPr>
          <p:cNvPr id="54276" name="Line 5"/>
          <p:cNvSpPr>
            <a:spLocks noChangeShapeType="1"/>
          </p:cNvSpPr>
          <p:nvPr/>
        </p:nvSpPr>
        <p:spPr bwMode="auto">
          <a:xfrm>
            <a:off x="1905000" y="533400"/>
            <a:ext cx="6324600" cy="0"/>
          </a:xfrm>
          <a:prstGeom prst="line">
            <a:avLst/>
          </a:prstGeom>
          <a:noFill/>
          <a:ln w="57150">
            <a:solidFill>
              <a:schemeClr val="tx1"/>
            </a:solidFill>
            <a:round/>
            <a:headEnd/>
            <a:tailEnd/>
          </a:ln>
        </p:spPr>
        <p:txBody>
          <a:bodyPr/>
          <a:lstStyle/>
          <a:p>
            <a:endParaRPr lang="en-US"/>
          </a:p>
        </p:txBody>
      </p:sp>
      <p:sp>
        <p:nvSpPr>
          <p:cNvPr id="54277" name="Line 6"/>
          <p:cNvSpPr>
            <a:spLocks noChangeShapeType="1"/>
          </p:cNvSpPr>
          <p:nvPr/>
        </p:nvSpPr>
        <p:spPr bwMode="auto">
          <a:xfrm>
            <a:off x="838200" y="1219200"/>
            <a:ext cx="0" cy="91440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nhead 21"/>
          <p:cNvPicPr>
            <a:picLocks noChangeAspect="1" noChangeArrowheads="1"/>
          </p:cNvPicPr>
          <p:nvPr/>
        </p:nvPicPr>
        <p:blipFill>
          <a:blip r:embed="rId3" cstate="print"/>
          <a:srcRect/>
          <a:stretch>
            <a:fillRect/>
          </a:stretch>
        </p:blipFill>
        <p:spPr bwMode="auto">
          <a:xfrm>
            <a:off x="3479800" y="2490788"/>
            <a:ext cx="2184400" cy="2028825"/>
          </a:xfrm>
          <a:prstGeom prst="rect">
            <a:avLst/>
          </a:prstGeom>
          <a:noFill/>
          <a:ln w="9525">
            <a:noFill/>
            <a:miter lim="800000"/>
            <a:headEnd/>
            <a:tailEnd/>
          </a:ln>
        </p:spPr>
      </p:pic>
      <p:sp>
        <p:nvSpPr>
          <p:cNvPr id="55299" name="AutoShape 3"/>
          <p:cNvSpPr>
            <a:spLocks noChangeArrowheads="1"/>
          </p:cNvSpPr>
          <p:nvPr/>
        </p:nvSpPr>
        <p:spPr bwMode="auto">
          <a:xfrm>
            <a:off x="914400" y="3276600"/>
            <a:ext cx="2133600" cy="1600200"/>
          </a:xfrm>
          <a:prstGeom prst="cloudCallout">
            <a:avLst>
              <a:gd name="adj1" fmla="val 94495"/>
              <a:gd name="adj2" fmla="val -58630"/>
            </a:avLst>
          </a:prstGeom>
          <a:solidFill>
            <a:schemeClr val="bg1"/>
          </a:solidFill>
          <a:ln w="9525">
            <a:solidFill>
              <a:schemeClr val="tx1"/>
            </a:solidFill>
            <a:round/>
            <a:headEnd/>
            <a:tailEnd/>
          </a:ln>
        </p:spPr>
        <p:txBody>
          <a:bodyPr/>
          <a:lstStyle/>
          <a:p>
            <a:pPr algn="ctr"/>
            <a:endParaRPr lang="en-US"/>
          </a:p>
        </p:txBody>
      </p:sp>
      <p:sp>
        <p:nvSpPr>
          <p:cNvPr id="55300" name="AutoShape 4"/>
          <p:cNvSpPr>
            <a:spLocks noChangeArrowheads="1"/>
          </p:cNvSpPr>
          <p:nvPr/>
        </p:nvSpPr>
        <p:spPr bwMode="auto">
          <a:xfrm>
            <a:off x="838200" y="1600200"/>
            <a:ext cx="2133600" cy="1600200"/>
          </a:xfrm>
          <a:prstGeom prst="cloudCallout">
            <a:avLst>
              <a:gd name="adj1" fmla="val 94495"/>
              <a:gd name="adj2" fmla="val 44046"/>
            </a:avLst>
          </a:prstGeom>
          <a:solidFill>
            <a:schemeClr val="bg1"/>
          </a:solidFill>
          <a:ln w="9525">
            <a:solidFill>
              <a:schemeClr val="tx1"/>
            </a:solidFill>
            <a:round/>
            <a:headEnd/>
            <a:tailEnd/>
          </a:ln>
        </p:spPr>
        <p:txBody>
          <a:bodyPr/>
          <a:lstStyle/>
          <a:p>
            <a:pPr algn="ctr"/>
            <a:endParaRPr lang="en-US"/>
          </a:p>
        </p:txBody>
      </p:sp>
      <p:sp>
        <p:nvSpPr>
          <p:cNvPr id="55301" name="AutoShape 5"/>
          <p:cNvSpPr>
            <a:spLocks noChangeArrowheads="1"/>
          </p:cNvSpPr>
          <p:nvPr/>
        </p:nvSpPr>
        <p:spPr bwMode="auto">
          <a:xfrm>
            <a:off x="2819400" y="304800"/>
            <a:ext cx="2133600" cy="1600200"/>
          </a:xfrm>
          <a:prstGeom prst="cloudCallout">
            <a:avLst>
              <a:gd name="adj1" fmla="val 30731"/>
              <a:gd name="adj2" fmla="val 116866"/>
            </a:avLst>
          </a:prstGeom>
          <a:solidFill>
            <a:schemeClr val="bg1"/>
          </a:solidFill>
          <a:ln w="9525">
            <a:solidFill>
              <a:schemeClr val="tx1"/>
            </a:solidFill>
            <a:round/>
            <a:headEnd/>
            <a:tailEnd/>
          </a:ln>
        </p:spPr>
        <p:txBody>
          <a:bodyPr/>
          <a:lstStyle/>
          <a:p>
            <a:pPr algn="ctr"/>
            <a:endParaRPr lang="en-US"/>
          </a:p>
        </p:txBody>
      </p:sp>
      <p:sp>
        <p:nvSpPr>
          <p:cNvPr id="55302" name="AutoShape 6"/>
          <p:cNvSpPr>
            <a:spLocks noChangeArrowheads="1"/>
          </p:cNvSpPr>
          <p:nvPr/>
        </p:nvSpPr>
        <p:spPr bwMode="auto">
          <a:xfrm>
            <a:off x="5029200" y="457200"/>
            <a:ext cx="2133600" cy="1600200"/>
          </a:xfrm>
          <a:prstGeom prst="cloudCallout">
            <a:avLst>
              <a:gd name="adj1" fmla="val -74852"/>
              <a:gd name="adj2" fmla="val 116171"/>
            </a:avLst>
          </a:prstGeom>
          <a:solidFill>
            <a:schemeClr val="bg1"/>
          </a:solidFill>
          <a:ln w="9525">
            <a:solidFill>
              <a:schemeClr val="tx1"/>
            </a:solidFill>
            <a:round/>
            <a:headEnd/>
            <a:tailEnd/>
          </a:ln>
        </p:spPr>
        <p:txBody>
          <a:bodyPr/>
          <a:lstStyle/>
          <a:p>
            <a:pPr algn="ctr"/>
            <a:endParaRPr lang="en-US"/>
          </a:p>
        </p:txBody>
      </p:sp>
      <p:sp>
        <p:nvSpPr>
          <p:cNvPr id="55303" name="Text Box 8"/>
          <p:cNvSpPr txBox="1">
            <a:spLocks noChangeArrowheads="1"/>
          </p:cNvSpPr>
          <p:nvPr/>
        </p:nvSpPr>
        <p:spPr bwMode="auto">
          <a:xfrm>
            <a:off x="1033463" y="3505200"/>
            <a:ext cx="1862137" cy="1006475"/>
          </a:xfrm>
          <a:prstGeom prst="rect">
            <a:avLst/>
          </a:prstGeom>
          <a:noFill/>
          <a:ln w="9525">
            <a:noFill/>
            <a:miter lim="800000"/>
            <a:headEnd/>
            <a:tailEnd/>
          </a:ln>
        </p:spPr>
        <p:txBody>
          <a:bodyPr wrap="none">
            <a:spAutoFit/>
          </a:bodyPr>
          <a:lstStyle/>
          <a:p>
            <a:pPr algn="ctr"/>
            <a:r>
              <a:rPr lang="en-US" b="1"/>
              <a:t>Denied</a:t>
            </a:r>
          </a:p>
          <a:p>
            <a:pPr algn="ctr"/>
            <a:r>
              <a:rPr lang="en-US" b="1"/>
              <a:t>the necessity </a:t>
            </a:r>
          </a:p>
          <a:p>
            <a:pPr algn="ctr"/>
            <a:r>
              <a:rPr lang="en-US" b="1"/>
              <a:t>of Grace</a:t>
            </a:r>
          </a:p>
        </p:txBody>
      </p:sp>
      <p:sp>
        <p:nvSpPr>
          <p:cNvPr id="55304" name="Text Box 9"/>
          <p:cNvSpPr txBox="1">
            <a:spLocks noChangeArrowheads="1"/>
          </p:cNvSpPr>
          <p:nvPr/>
        </p:nvSpPr>
        <p:spPr bwMode="auto">
          <a:xfrm>
            <a:off x="1092200" y="1889125"/>
            <a:ext cx="1552575" cy="1006475"/>
          </a:xfrm>
          <a:prstGeom prst="rect">
            <a:avLst/>
          </a:prstGeom>
          <a:noFill/>
          <a:ln w="9525">
            <a:noFill/>
            <a:miter lim="800000"/>
            <a:headEnd/>
            <a:tailEnd/>
          </a:ln>
        </p:spPr>
        <p:txBody>
          <a:bodyPr wrap="none">
            <a:spAutoFit/>
          </a:bodyPr>
          <a:lstStyle/>
          <a:p>
            <a:pPr algn="ctr"/>
            <a:r>
              <a:rPr lang="en-US" b="1"/>
              <a:t>Denied the </a:t>
            </a:r>
          </a:p>
          <a:p>
            <a:pPr algn="ctr"/>
            <a:r>
              <a:rPr lang="en-US" b="1"/>
              <a:t>State of </a:t>
            </a:r>
          </a:p>
          <a:p>
            <a:pPr algn="ctr"/>
            <a:r>
              <a:rPr lang="en-US" b="1"/>
              <a:t>Paradise</a:t>
            </a:r>
          </a:p>
        </p:txBody>
      </p:sp>
      <p:sp>
        <p:nvSpPr>
          <p:cNvPr id="55305" name="Text Box 10"/>
          <p:cNvSpPr txBox="1">
            <a:spLocks noChangeArrowheads="1"/>
          </p:cNvSpPr>
          <p:nvPr/>
        </p:nvSpPr>
        <p:spPr bwMode="auto">
          <a:xfrm>
            <a:off x="3048000" y="669925"/>
            <a:ext cx="1606550" cy="701675"/>
          </a:xfrm>
          <a:prstGeom prst="rect">
            <a:avLst/>
          </a:prstGeom>
          <a:noFill/>
          <a:ln w="9525">
            <a:noFill/>
            <a:miter lim="800000"/>
            <a:headEnd/>
            <a:tailEnd/>
          </a:ln>
        </p:spPr>
        <p:txBody>
          <a:bodyPr wrap="none">
            <a:spAutoFit/>
          </a:bodyPr>
          <a:lstStyle/>
          <a:p>
            <a:pPr algn="ctr"/>
            <a:r>
              <a:rPr lang="en-US" b="1"/>
              <a:t>Denied</a:t>
            </a:r>
          </a:p>
          <a:p>
            <a:pPr algn="ctr"/>
            <a:r>
              <a:rPr lang="en-US" b="1"/>
              <a:t>Original Sin</a:t>
            </a:r>
          </a:p>
        </p:txBody>
      </p:sp>
      <p:sp>
        <p:nvSpPr>
          <p:cNvPr id="55306" name="Text Box 11"/>
          <p:cNvSpPr txBox="1">
            <a:spLocks noChangeArrowheads="1"/>
          </p:cNvSpPr>
          <p:nvPr/>
        </p:nvSpPr>
        <p:spPr bwMode="auto">
          <a:xfrm>
            <a:off x="5257800" y="746125"/>
            <a:ext cx="1638300" cy="1006475"/>
          </a:xfrm>
          <a:prstGeom prst="rect">
            <a:avLst/>
          </a:prstGeom>
          <a:noFill/>
          <a:ln w="9525">
            <a:noFill/>
            <a:miter lim="800000"/>
            <a:headEnd/>
            <a:tailEnd/>
          </a:ln>
        </p:spPr>
        <p:txBody>
          <a:bodyPr wrap="none">
            <a:spAutoFit/>
          </a:bodyPr>
          <a:lstStyle/>
          <a:p>
            <a:pPr algn="ctr"/>
            <a:r>
              <a:rPr lang="en-US" b="1"/>
              <a:t>Taught the</a:t>
            </a:r>
          </a:p>
          <a:p>
            <a:pPr algn="ctr"/>
            <a:r>
              <a:rPr lang="en-US" b="1"/>
              <a:t>Naturalness</a:t>
            </a:r>
          </a:p>
          <a:p>
            <a:pPr algn="ctr"/>
            <a:r>
              <a:rPr lang="en-US" b="1"/>
              <a:t>of Death</a:t>
            </a:r>
          </a:p>
        </p:txBody>
      </p:sp>
      <p:pic>
        <p:nvPicPr>
          <p:cNvPr id="55307" name="Picture 13"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5200" y="1295400"/>
            <a:ext cx="730250" cy="733425"/>
          </a:xfrm>
          <a:prstGeom prst="rect">
            <a:avLst/>
          </a:prstGeom>
          <a:noFill/>
          <a:ln w="9525">
            <a:noFill/>
            <a:miter lim="800000"/>
            <a:headEnd/>
            <a:tailEnd/>
          </a:ln>
        </p:spPr>
      </p:pic>
      <p:sp>
        <p:nvSpPr>
          <p:cNvPr id="55308" name="Text Box 14"/>
          <p:cNvSpPr txBox="1">
            <a:spLocks noChangeArrowheads="1"/>
          </p:cNvSpPr>
          <p:nvPr/>
        </p:nvSpPr>
        <p:spPr bwMode="auto">
          <a:xfrm>
            <a:off x="2651125" y="4648200"/>
            <a:ext cx="3917950" cy="671513"/>
          </a:xfrm>
          <a:prstGeom prst="rect">
            <a:avLst/>
          </a:prstGeom>
          <a:noFill/>
          <a:ln w="9525">
            <a:noFill/>
            <a:miter lim="800000"/>
            <a:headEnd/>
            <a:tailEnd/>
          </a:ln>
        </p:spPr>
        <p:txBody>
          <a:bodyPr wrap="none">
            <a:spAutoFit/>
          </a:bodyPr>
          <a:lstStyle/>
          <a:p>
            <a:r>
              <a:rPr lang="en-US" b="1"/>
              <a:t>PELAGIUS (c. 354 – c. 420 AD)</a:t>
            </a:r>
          </a:p>
          <a:p>
            <a:r>
              <a:rPr lang="en-US" sz="1800" b="1"/>
              <a:t>Britain, Rome, Carthage, Palestine</a:t>
            </a:r>
          </a:p>
        </p:txBody>
      </p:sp>
      <p:sp>
        <p:nvSpPr>
          <p:cNvPr id="55309" name="Text Box 15"/>
          <p:cNvSpPr txBox="1">
            <a:spLocks noChangeArrowheads="1"/>
          </p:cNvSpPr>
          <p:nvPr/>
        </p:nvSpPr>
        <p:spPr bwMode="auto">
          <a:xfrm>
            <a:off x="685800" y="5257800"/>
            <a:ext cx="8169275" cy="1190625"/>
          </a:xfrm>
          <a:prstGeom prst="rect">
            <a:avLst/>
          </a:prstGeom>
          <a:noFill/>
          <a:ln w="9525">
            <a:noFill/>
            <a:miter lim="800000"/>
            <a:headEnd/>
            <a:tailEnd/>
          </a:ln>
        </p:spPr>
        <p:txBody>
          <a:bodyPr>
            <a:spAutoFit/>
          </a:bodyPr>
          <a:lstStyle/>
          <a:p>
            <a:r>
              <a:rPr lang="en-US" sz="1800"/>
              <a:t>Condemned:</a:t>
            </a:r>
          </a:p>
          <a:p>
            <a:r>
              <a:rPr lang="en-US" sz="1800"/>
              <a:t>Pope Innocent (January 27, 417) declared “We judge by the Apostolic Power 	that Pelagius . . . be deprived of ecclesiastical communion . . .”</a:t>
            </a:r>
          </a:p>
          <a:p>
            <a:r>
              <a:rPr lang="en-US" sz="1800"/>
              <a:t>Pope Zosimus (April 30, 418) condemned and excommunicated Pelagius.</a:t>
            </a:r>
          </a:p>
        </p:txBody>
      </p:sp>
      <p:pic>
        <p:nvPicPr>
          <p:cNvPr id="55310" name="Picture 16"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95400" y="4114800"/>
            <a:ext cx="730250" cy="733425"/>
          </a:xfrm>
          <a:prstGeom prst="rect">
            <a:avLst/>
          </a:prstGeom>
          <a:noFill/>
          <a:ln w="9525">
            <a:noFill/>
            <a:miter lim="800000"/>
            <a:headEnd/>
            <a:tailEnd/>
          </a:ln>
        </p:spPr>
      </p:pic>
      <p:pic>
        <p:nvPicPr>
          <p:cNvPr id="55311" name="Picture 17"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2362200"/>
            <a:ext cx="730250" cy="733425"/>
          </a:xfrm>
          <a:prstGeom prst="rect">
            <a:avLst/>
          </a:prstGeom>
          <a:noFill/>
          <a:ln w="9525">
            <a:noFill/>
            <a:miter lim="800000"/>
            <a:headEnd/>
            <a:tailEnd/>
          </a:ln>
        </p:spPr>
      </p:pic>
      <p:pic>
        <p:nvPicPr>
          <p:cNvPr id="55312" name="Picture 18" descr="prohibition_sign"/>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1600200"/>
            <a:ext cx="730250" cy="733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3505</Words>
  <Application>Microsoft Office PowerPoint</Application>
  <PresentationFormat>On-screen Show (4:3)</PresentationFormat>
  <Paragraphs>937</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dc:creator>
  <cp:lastModifiedBy>Bob</cp:lastModifiedBy>
  <cp:revision>2</cp:revision>
  <dcterms:created xsi:type="dcterms:W3CDTF">2010-09-12T13:56:55Z</dcterms:created>
  <dcterms:modified xsi:type="dcterms:W3CDTF">2010-09-12T14:07:05Z</dcterms:modified>
</cp:coreProperties>
</file>